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0" r:id="rId7"/>
    <p:sldId id="259" r:id="rId8"/>
    <p:sldId id="263" r:id="rId9"/>
    <p:sldId id="271" r:id="rId10"/>
    <p:sldId id="269" r:id="rId11"/>
    <p:sldId id="272" r:id="rId12"/>
    <p:sldId id="273" r:id="rId13"/>
    <p:sldId id="274" r:id="rId14"/>
    <p:sldId id="275" r:id="rId15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61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63AA2-6F23-4399-8C02-7B25A6E429CA}" type="datetimeFigureOut">
              <a:rPr lang="it-IT" smtClean="0"/>
              <a:pPr/>
              <a:t>19/07/2016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CDD22-DE29-444D-A55C-91F3B0CE5C3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686324"/>
            <a:ext cx="6858000" cy="17907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Il Fondo per le non autosufficienze:</a:t>
            </a:r>
            <a:br>
              <a:rPr lang="it-IT" sz="3600" dirty="0" smtClean="0"/>
            </a:br>
            <a:r>
              <a:rPr lang="it-IT" sz="3600" dirty="0" smtClean="0"/>
              <a:t>un Piano strategico per la definizione di livelli essenziali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572" y="229321"/>
            <a:ext cx="8637257" cy="95105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948264" y="415592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Roma, 13.5.2016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645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Dai beneficiari ai benefici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666750"/>
            <a:ext cx="8784976" cy="4476750"/>
          </a:xfrm>
        </p:spPr>
        <p:txBody>
          <a:bodyPr>
            <a:noAutofit/>
          </a:bodyPr>
          <a:lstStyle/>
          <a:p>
            <a:r>
              <a:rPr lang="it-IT" sz="1600" dirty="0" smtClean="0"/>
              <a:t>Identificati i beneficiari, vanno definiti gli interventi a cui hanno diritto. Anche per le persone in condizione di disabilità gravissima </a:t>
            </a:r>
            <a:r>
              <a:rPr lang="it-IT" sz="1600" b="1" dirty="0" smtClean="0"/>
              <a:t>la permanenza a domicilio </a:t>
            </a:r>
            <a:r>
              <a:rPr lang="it-IT" sz="1600" dirty="0" smtClean="0"/>
              <a:t>(o il ritorno a casa, se già ricoverate) deve essere considerato un obiettivo prioritario, nonostante l’elevato carico assistenziale. Si ritiene pertanto che si debba confermare l’orientamento emerso negli ultimi anni e cioè:  </a:t>
            </a:r>
            <a:r>
              <a:rPr lang="it-IT" sz="1600" b="1" dirty="0" smtClean="0"/>
              <a:t>assistenza domiciliare, diretta o indiretta</a:t>
            </a:r>
            <a:r>
              <a:rPr lang="it-IT" sz="1600" dirty="0" smtClean="0"/>
              <a:t>, inclusi ricoveri di sollievo (se complementari al percorso domiciliare).</a:t>
            </a:r>
          </a:p>
          <a:p>
            <a:r>
              <a:rPr lang="it-IT" sz="1600" dirty="0" smtClean="0"/>
              <a:t>Le risorse andranno attribuite attraverso un piano personalizzato, in un’ottica di presa in carico integrata sociale e sanitaria. In caso di assistenza indiretta, gli eventuali trasferimenti monetari devono essere </a:t>
            </a:r>
            <a:r>
              <a:rPr lang="it-IT" sz="1600" b="1" dirty="0" smtClean="0"/>
              <a:t>condizionati all’acquisto di servizi di cura e assistenza domiciliari. </a:t>
            </a:r>
            <a:r>
              <a:rPr lang="it-IT" sz="1600" dirty="0" smtClean="0"/>
              <a:t>Non si esclude la possibilità di riconoscere l’assistenza prestata dal </a:t>
            </a:r>
            <a:r>
              <a:rPr lang="it-IT" sz="1600" i="1" dirty="0" smtClean="0"/>
              <a:t>care-</a:t>
            </a:r>
            <a:r>
              <a:rPr lang="it-IT" sz="1600" i="1" dirty="0" err="1" smtClean="0"/>
              <a:t>giver</a:t>
            </a:r>
            <a:r>
              <a:rPr lang="it-IT" sz="1600" i="1" dirty="0" smtClean="0"/>
              <a:t> </a:t>
            </a:r>
            <a:r>
              <a:rPr lang="it-IT" sz="1600" dirty="0" smtClean="0"/>
              <a:t>familiare, ma questa deve essere espressamente prevista dal piano personalizzato, nell’interesse della persona non autosufficiente, a fronte di assistenza effettivamente prestata, non rivestire carattere di ordinarietà, nonché attentamente monitorata.</a:t>
            </a:r>
          </a:p>
          <a:p>
            <a:r>
              <a:rPr lang="it-IT" sz="1600" dirty="0" smtClean="0"/>
              <a:t>Nel 2016, non conoscendo il numero dei disabili gravissimi, non è possibile definire lo standard nazionale di assistenza che deve essere garantito. Ma </a:t>
            </a:r>
            <a:r>
              <a:rPr lang="it-IT" sz="1600" b="1" dirty="0" smtClean="0"/>
              <a:t>tutte le persone individuate nelle modalità precedentemente definite devono essere servite dal FNA, indipendentemente dalla regione di residenza</a:t>
            </a:r>
            <a:r>
              <a:rPr lang="it-IT" sz="1600" dirty="0" smtClean="0"/>
              <a:t>.</a:t>
            </a:r>
          </a:p>
          <a:p>
            <a:pPr>
              <a:buNone/>
            </a:pPr>
            <a:endParaRPr lang="it-IT" sz="1600" dirty="0" smtClean="0"/>
          </a:p>
          <a:p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240069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34628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Verso livelli essenziali delle prestazioni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687288"/>
            <a:ext cx="8784976" cy="4476750"/>
          </a:xfrm>
        </p:spPr>
        <p:txBody>
          <a:bodyPr>
            <a:noAutofit/>
          </a:bodyPr>
          <a:lstStyle/>
          <a:p>
            <a:r>
              <a:rPr lang="it-IT" sz="1500" dirty="0" smtClean="0"/>
              <a:t>L’identificazione analitica dei beneficiari, permetterà di acquisire tutte le informazioni rilevanti per cominciare a definire (e attuare) già nel 2017 </a:t>
            </a:r>
            <a:r>
              <a:rPr lang="it-IT" sz="1500" b="1" dirty="0"/>
              <a:t>livelli essenziali delle prestazioni </a:t>
            </a:r>
            <a:r>
              <a:rPr lang="it-IT" sz="1500" b="1" dirty="0" smtClean="0"/>
              <a:t>a partire dalle </a:t>
            </a:r>
            <a:r>
              <a:rPr lang="it-IT" sz="1500" b="1" dirty="0"/>
              <a:t>disabilità gravissime</a:t>
            </a:r>
            <a:r>
              <a:rPr lang="it-IT" sz="1500" dirty="0"/>
              <a:t>.</a:t>
            </a:r>
            <a:endParaRPr lang="it-IT" sz="1500" dirty="0" smtClean="0"/>
          </a:p>
          <a:p>
            <a:r>
              <a:rPr lang="it-IT" sz="1500" dirty="0" smtClean="0"/>
              <a:t>Entro </a:t>
            </a:r>
            <a:r>
              <a:rPr lang="it-IT" sz="1500" dirty="0"/>
              <a:t>la fine del 2016 tutte le Regioni devono comunicare i dati, per tipologia di disabilità gravissima, delle persone assistite sul proprio territorio. </a:t>
            </a:r>
            <a:r>
              <a:rPr lang="it-IT" sz="1500" dirty="0" smtClean="0"/>
              <a:t>Le informazioni trasmesse saranno validate sulla base di quanto comunicato dagli enti erogatori (tipicamente i Comuni o gli ambiti territoriali o altra struttura delegata) al </a:t>
            </a:r>
            <a:r>
              <a:rPr lang="it-IT" sz="1500" b="1" dirty="0" smtClean="0"/>
              <a:t>Sistema informativo dei servizi sociali </a:t>
            </a:r>
            <a:r>
              <a:rPr lang="it-IT" sz="1500" dirty="0" smtClean="0"/>
              <a:t>(cd. Casellario dell’assistenza) mediante compilazione del modulo </a:t>
            </a:r>
            <a:r>
              <a:rPr lang="it-IT" sz="1500" b="1" dirty="0" smtClean="0"/>
              <a:t>SINA</a:t>
            </a:r>
            <a:r>
              <a:rPr lang="it-IT" sz="1500" dirty="0" smtClean="0"/>
              <a:t>.</a:t>
            </a:r>
          </a:p>
          <a:p>
            <a:r>
              <a:rPr lang="it-IT" sz="1500" dirty="0" smtClean="0"/>
              <a:t>Si acquisiranno così informazioni puntuali sulle prestazioni erogate: </a:t>
            </a:r>
            <a:r>
              <a:rPr lang="it-IT" sz="1500" b="1" dirty="0" smtClean="0"/>
              <a:t>ore di assistenza fornite, importo prestazione in caso di assistenza indiretta, periodo di erogazione, eventuali soglie ISEE, necessità economiche, supporto familiare</a:t>
            </a:r>
            <a:r>
              <a:rPr lang="it-IT" sz="1500" dirty="0" smtClean="0"/>
              <a:t>.</a:t>
            </a:r>
          </a:p>
          <a:p>
            <a:r>
              <a:rPr lang="it-IT" sz="1500" dirty="0" smtClean="0"/>
              <a:t>Sulla </a:t>
            </a:r>
            <a:r>
              <a:rPr lang="it-IT" sz="1500" dirty="0"/>
              <a:t>base di </a:t>
            </a:r>
            <a:r>
              <a:rPr lang="it-IT" sz="1500" dirty="0" smtClean="0"/>
              <a:t>questi dati e </a:t>
            </a:r>
            <a:r>
              <a:rPr lang="it-IT" sz="1500" dirty="0"/>
              <a:t>delle disponibilità del FNA (comunque almeno 400 milioni), nel 2017 </a:t>
            </a:r>
            <a:r>
              <a:rPr lang="it-IT" sz="1500" dirty="0" smtClean="0"/>
              <a:t>potremo definire un livello di prestazione </a:t>
            </a:r>
            <a:r>
              <a:rPr lang="it-IT" sz="1500" b="1" dirty="0" smtClean="0"/>
              <a:t>da garantire uniformemente su tutto il territorio nazionale</a:t>
            </a:r>
            <a:r>
              <a:rPr lang="it-IT" sz="1500" dirty="0" smtClean="0"/>
              <a:t>.</a:t>
            </a:r>
            <a:endParaRPr lang="it-IT" sz="1500" dirty="0"/>
          </a:p>
          <a:p>
            <a:r>
              <a:rPr lang="it-IT" sz="1500" dirty="0"/>
              <a:t>Corrispondentemente si modificheranno i criteri di riparto tra le Regioni, in maniera che a ciascuna regione (sulla base di costi standard) corrisponda un ammontare di risorse proporzionale all’incidenza regionale delle persone da </a:t>
            </a:r>
            <a:r>
              <a:rPr lang="it-IT" sz="1500" dirty="0" smtClean="0"/>
              <a:t>assistere e al bisogno da queste rappresentato. </a:t>
            </a:r>
            <a:r>
              <a:rPr lang="it-IT" sz="1500" dirty="0"/>
              <a:t>Le risorse pertanto </a:t>
            </a:r>
            <a:r>
              <a:rPr lang="it-IT" sz="1500" dirty="0" smtClean="0"/>
              <a:t>sarebbero </a:t>
            </a:r>
            <a:r>
              <a:rPr lang="it-IT" sz="1500" dirty="0"/>
              <a:t>distribuite alle Regioni con le modalità con cui sono state ripartite </a:t>
            </a:r>
            <a:r>
              <a:rPr lang="it-IT" sz="1500" dirty="0" smtClean="0"/>
              <a:t>finora </a:t>
            </a:r>
            <a:r>
              <a:rPr lang="it-IT" sz="1500" b="1" dirty="0"/>
              <a:t>per l’ultimo </a:t>
            </a:r>
            <a:r>
              <a:rPr lang="it-IT" sz="1500" b="1" dirty="0" smtClean="0"/>
              <a:t>anno nel 2016.</a:t>
            </a:r>
            <a:endParaRPr lang="it-IT" sz="1500" dirty="0"/>
          </a:p>
          <a:p>
            <a:pPr>
              <a:buNone/>
            </a:pPr>
            <a:endParaRPr lang="it-IT" sz="1500" dirty="0" smtClean="0"/>
          </a:p>
          <a:p>
            <a:endParaRPr lang="it-IT" sz="1500" dirty="0" smtClean="0"/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xmlns="" val="18537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Non solo disabili gravissimi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666750"/>
            <a:ext cx="8784976" cy="4476750"/>
          </a:xfrm>
        </p:spPr>
        <p:txBody>
          <a:bodyPr>
            <a:noAutofit/>
          </a:bodyPr>
          <a:lstStyle/>
          <a:p>
            <a:r>
              <a:rPr lang="it-IT" sz="1600" dirty="0"/>
              <a:t>La scelta del concetto di dipendenza </a:t>
            </a:r>
            <a:r>
              <a:rPr lang="it-IT" sz="1600" dirty="0" smtClean="0"/>
              <a:t>per determinare l’</a:t>
            </a:r>
            <a:r>
              <a:rPr lang="it-IT" sz="1600" dirty="0" err="1" smtClean="0"/>
              <a:t>eliggibilità</a:t>
            </a:r>
            <a:r>
              <a:rPr lang="it-IT" sz="1600" dirty="0" smtClean="0"/>
              <a:t> </a:t>
            </a:r>
            <a:r>
              <a:rPr lang="it-IT" sz="1600" dirty="0"/>
              <a:t>di cittadini a benefici del sistema socio-sanitario accomuna l’Italia ad altri paesi europei ed extraeuropei con consolidati sistemi di gestione della “</a:t>
            </a:r>
            <a:r>
              <a:rPr lang="it-IT" sz="1600" i="1" dirty="0"/>
              <a:t>Long </a:t>
            </a:r>
            <a:r>
              <a:rPr lang="it-IT" sz="1600" i="1" dirty="0" err="1"/>
              <a:t>Term</a:t>
            </a:r>
            <a:r>
              <a:rPr lang="it-IT" sz="1600" i="1" dirty="0"/>
              <a:t> Care</a:t>
            </a:r>
            <a:r>
              <a:rPr lang="it-IT" sz="1600" dirty="0"/>
              <a:t>” (LTC). E questo il caso ad esempio della Germania che dal 1995 identifica tre livelli di severità della dipendenza, ma richiama anche il sistema AGGIR francese (7 livelli e 4 riconosciuti per l’erogazione di servizi e benefici</a:t>
            </a:r>
            <a:r>
              <a:rPr lang="it-IT" sz="1600" dirty="0" smtClean="0"/>
              <a:t>). Evidentemente non possiamo limitarci a considerare solo le disabilità gravissime, in un’ottica di </a:t>
            </a:r>
            <a:r>
              <a:rPr lang="it-IT" sz="1600" b="1" dirty="0" smtClean="0"/>
              <a:t>graduale estensione di benefici differenziati rispetto al bisogno</a:t>
            </a:r>
            <a:r>
              <a:rPr lang="it-IT" sz="1600" dirty="0" smtClean="0"/>
              <a:t>. </a:t>
            </a:r>
          </a:p>
          <a:p>
            <a:r>
              <a:rPr lang="it-IT" sz="1600" dirty="0" smtClean="0"/>
              <a:t>Nel 2016 va pertanto avviato anche il percorso di definizione delle </a:t>
            </a:r>
            <a:r>
              <a:rPr lang="it-IT" sz="1600" b="1" dirty="0" smtClean="0"/>
              <a:t>disabilità gravi. </a:t>
            </a:r>
            <a:r>
              <a:rPr lang="it-IT" sz="1600" dirty="0" smtClean="0"/>
              <a:t>L’obiettivo è l’adozione di una nozione di </a:t>
            </a:r>
            <a:r>
              <a:rPr lang="it-IT" sz="1600" b="1" dirty="0" smtClean="0"/>
              <a:t>persona con necessità di sostegno intensivo </a:t>
            </a:r>
            <a:r>
              <a:rPr lang="it-IT" sz="1600" dirty="0" smtClean="0"/>
              <a:t>(“</a:t>
            </a:r>
            <a:r>
              <a:rPr lang="it-IT" sz="1600" i="1" dirty="0" smtClean="0"/>
              <a:t>more intense </a:t>
            </a:r>
            <a:r>
              <a:rPr lang="it-IT" sz="1600" i="1" dirty="0" err="1" smtClean="0"/>
              <a:t>support</a:t>
            </a:r>
            <a:r>
              <a:rPr lang="it-IT" sz="1600" dirty="0" smtClean="0"/>
              <a:t>”)  in coerenza con la Convenzione ONU sui diritti delle persone con disabilità. </a:t>
            </a:r>
          </a:p>
          <a:p>
            <a:r>
              <a:rPr lang="it-IT" sz="1600" dirty="0"/>
              <a:t>Nel procedere alla definizione di livelli di minore “dipendenza” si procederà </a:t>
            </a:r>
            <a:r>
              <a:rPr lang="it-IT" sz="1600" dirty="0" smtClean="0"/>
              <a:t>con </a:t>
            </a:r>
            <a:r>
              <a:rPr lang="it-IT" sz="1600" dirty="0"/>
              <a:t>l’applicazione degli stessi </a:t>
            </a:r>
            <a:r>
              <a:rPr lang="it-IT" sz="1600" dirty="0" smtClean="0"/>
              <a:t>principi utilizzati per i gravissimi: </a:t>
            </a:r>
          </a:p>
          <a:p>
            <a:pPr lvl="1">
              <a:buFont typeface="+mj-lt"/>
              <a:buAutoNum type="alphaLcParenR"/>
            </a:pPr>
            <a:r>
              <a:rPr lang="it-IT" sz="1400" dirty="0" smtClean="0"/>
              <a:t>definire </a:t>
            </a:r>
            <a:r>
              <a:rPr lang="it-IT" sz="1400" b="1" dirty="0" smtClean="0"/>
              <a:t>almeno tre gruppi </a:t>
            </a:r>
            <a:r>
              <a:rPr lang="it-IT" sz="1400" b="1" dirty="0"/>
              <a:t>di persone con </a:t>
            </a:r>
            <a:r>
              <a:rPr lang="it-IT" sz="1400" b="1" dirty="0" smtClean="0"/>
              <a:t>disabilità</a:t>
            </a:r>
            <a:r>
              <a:rPr lang="it-IT" sz="1400" dirty="0" smtClean="0"/>
              <a:t>, in base alla gravità del bisogno assistenziale; </a:t>
            </a:r>
          </a:p>
          <a:p>
            <a:pPr lvl="1">
              <a:buFont typeface="+mj-lt"/>
              <a:buAutoNum type="alphaLcParenR"/>
            </a:pPr>
            <a:r>
              <a:rPr lang="it-IT" sz="1400" dirty="0" smtClean="0"/>
              <a:t>valutare </a:t>
            </a:r>
            <a:r>
              <a:rPr lang="it-IT" sz="1400" dirty="0"/>
              <a:t>l’opportunità di </a:t>
            </a:r>
            <a:r>
              <a:rPr lang="it-IT" sz="1400" b="1" dirty="0"/>
              <a:t>associare/descrivere specifiche condizioni di salute</a:t>
            </a:r>
            <a:r>
              <a:rPr lang="it-IT" sz="1400" dirty="0" smtClean="0"/>
              <a:t>;</a:t>
            </a:r>
          </a:p>
          <a:p>
            <a:pPr lvl="1">
              <a:buFont typeface="+mj-lt"/>
              <a:buAutoNum type="alphaLcParenR"/>
            </a:pPr>
            <a:r>
              <a:rPr lang="it-IT" sz="1400" dirty="0" smtClean="0"/>
              <a:t>individuare </a:t>
            </a:r>
            <a:r>
              <a:rPr lang="it-IT" sz="1400" dirty="0"/>
              <a:t>le principali dimensione di valutazione e costruire un </a:t>
            </a:r>
            <a:r>
              <a:rPr lang="it-IT" sz="1400" b="1" dirty="0"/>
              <a:t>opportuno punteggio di </a:t>
            </a:r>
            <a:r>
              <a:rPr lang="it-IT" sz="1400" b="1" dirty="0" smtClean="0"/>
              <a:t>dipendenza</a:t>
            </a:r>
            <a:r>
              <a:rPr lang="it-IT" sz="1400" dirty="0" smtClean="0"/>
              <a:t>; </a:t>
            </a:r>
          </a:p>
          <a:p>
            <a:pPr lvl="1">
              <a:buFont typeface="+mj-lt"/>
              <a:buAutoNum type="alphaLcParenR"/>
            </a:pPr>
            <a:r>
              <a:rPr lang="it-IT" sz="1400" dirty="0" smtClean="0"/>
              <a:t>definire </a:t>
            </a:r>
            <a:r>
              <a:rPr lang="it-IT" sz="1400" dirty="0"/>
              <a:t>le </a:t>
            </a:r>
            <a:r>
              <a:rPr lang="it-IT" sz="1400" b="1" dirty="0" smtClean="0"/>
              <a:t>soglie</a:t>
            </a:r>
            <a:r>
              <a:rPr lang="it-IT" sz="1400" dirty="0" smtClean="0"/>
              <a:t> </a:t>
            </a:r>
            <a:r>
              <a:rPr lang="it-IT" sz="1400" dirty="0"/>
              <a:t>che attribuiscono le persone ai vari livelli. </a:t>
            </a:r>
            <a:endParaRPr lang="it-IT" sz="14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409624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Una definizione di «sostegno intensivo»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666750"/>
            <a:ext cx="8784976" cy="4476750"/>
          </a:xfrm>
        </p:spPr>
        <p:txBody>
          <a:bodyPr>
            <a:noAutofit/>
          </a:bodyPr>
          <a:lstStyle/>
          <a:p>
            <a:pPr lvl="0"/>
            <a:r>
              <a:rPr lang="it-IT" sz="1500" dirty="0" smtClean="0"/>
              <a:t>I principi che guideranno le scelte, in coerenza col percorso avviato sui gravissimi, dovranno: focalizzarsi non solo sulla necessità </a:t>
            </a:r>
            <a:r>
              <a:rPr lang="it-IT" sz="1500" dirty="0"/>
              <a:t>di assistenza/vigilanza  relativa alle attività di vita </a:t>
            </a:r>
            <a:r>
              <a:rPr lang="it-IT" sz="1500" dirty="0" smtClean="0"/>
              <a:t>quotidiana; sottolineare </a:t>
            </a:r>
            <a:r>
              <a:rPr lang="it-IT" sz="1500" dirty="0"/>
              <a:t>l’importanza delle problematiche cognitive e intellettive nonché la presenza di problemi </a:t>
            </a:r>
            <a:r>
              <a:rPr lang="it-IT" sz="1500" dirty="0" smtClean="0"/>
              <a:t>comportamentali; mantenere un collegamento con una pluralità di condizioni patologiche associate alle condizione di dipendenza.</a:t>
            </a:r>
          </a:p>
          <a:p>
            <a:pPr lvl="0"/>
            <a:r>
              <a:rPr lang="it-IT" sz="1500" dirty="0" smtClean="0"/>
              <a:t>Anche sulla base del dibattito internazionale, le aree di valutazione potrebbero essere identificate in:</a:t>
            </a:r>
          </a:p>
          <a:p>
            <a:pPr lvl="1"/>
            <a:r>
              <a:rPr lang="it-IT" sz="1500" dirty="0"/>
              <a:t>Cura della propria </a:t>
            </a:r>
            <a:r>
              <a:rPr lang="it-IT" sz="1500" dirty="0" smtClean="0"/>
              <a:t>persona, </a:t>
            </a:r>
            <a:r>
              <a:rPr lang="it-IT" sz="1500" dirty="0"/>
              <a:t>compresa la gestione di interventi terapeutici</a:t>
            </a:r>
          </a:p>
          <a:p>
            <a:pPr lvl="1"/>
            <a:r>
              <a:rPr lang="it-IT" sz="1500" dirty="0"/>
              <a:t>Mobilità</a:t>
            </a:r>
          </a:p>
          <a:p>
            <a:pPr lvl="1"/>
            <a:r>
              <a:rPr lang="it-IT" sz="1500" dirty="0"/>
              <a:t>Comunicazione e altre attività cognitive</a:t>
            </a:r>
          </a:p>
          <a:p>
            <a:pPr lvl="1"/>
            <a:r>
              <a:rPr lang="it-IT" sz="1500" dirty="0"/>
              <a:t>Attività strumentali e relazionali della vita quotidiana</a:t>
            </a:r>
          </a:p>
          <a:p>
            <a:r>
              <a:rPr lang="it-IT" sz="1500" dirty="0" smtClean="0"/>
              <a:t>Per ciascuna area andranno identificati specifici assi valutativi</a:t>
            </a:r>
            <a:r>
              <a:rPr lang="it-IT" sz="1500" dirty="0"/>
              <a:t>. A ciascuna area di valutazione sarà assegnato un peso per arrivare alla definizione di un punteggio generale e a definire i </a:t>
            </a:r>
            <a:r>
              <a:rPr lang="it-IT" sz="1500" dirty="0" err="1"/>
              <a:t>cut</a:t>
            </a:r>
            <a:r>
              <a:rPr lang="it-IT" sz="1500" dirty="0"/>
              <a:t>-off delle diverse categorie di condizione di </a:t>
            </a:r>
            <a:r>
              <a:rPr lang="it-IT" sz="1500" dirty="0" smtClean="0"/>
              <a:t>dipendenza.</a:t>
            </a:r>
            <a:endParaRPr lang="it-IT" sz="1500" dirty="0"/>
          </a:p>
          <a:p>
            <a:r>
              <a:rPr lang="it-IT" sz="1500" dirty="0" smtClean="0"/>
              <a:t>Il punto di partenza sono le diverse scale funzionali in uso nelle Regioni (SVAMA, AGED, RUG, </a:t>
            </a:r>
            <a:r>
              <a:rPr lang="it-IT" sz="1500" dirty="0" err="1" smtClean="0"/>
              <a:t>ValGraf</a:t>
            </a:r>
            <a:r>
              <a:rPr lang="it-IT" sz="1500" dirty="0" smtClean="0"/>
              <a:t>, ecc.), oltre che quella definita nel SINA, per mapparle in un unico strumento nazionale che permetta di identificare – definite le equivalenze – le persone con disabilità gravi, per livello di gravità, in ogni regione. </a:t>
            </a:r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xmlns="" val="371015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Il percorso 2016-18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666750"/>
            <a:ext cx="8784976" cy="4476750"/>
          </a:xfrm>
        </p:spPr>
        <p:txBody>
          <a:bodyPr>
            <a:noAutofit/>
          </a:bodyPr>
          <a:lstStyle/>
          <a:p>
            <a:r>
              <a:rPr lang="it-IT" sz="1500" dirty="0" smtClean="0"/>
              <a:t>Nel 2016:</a:t>
            </a:r>
          </a:p>
          <a:p>
            <a:pPr lvl="1"/>
            <a:r>
              <a:rPr lang="it-IT" sz="1400" dirty="0" smtClean="0"/>
              <a:t>identificazione delle persone con disabilità gravissime in tutte le Regioni;</a:t>
            </a:r>
          </a:p>
          <a:p>
            <a:pPr lvl="1"/>
            <a:r>
              <a:rPr lang="it-IT" sz="1400" dirty="0" smtClean="0"/>
              <a:t>acquisizione dati nel Sistema informativo dei servizi sociali (incluso modulo SINA);</a:t>
            </a:r>
          </a:p>
          <a:p>
            <a:pPr lvl="1"/>
            <a:r>
              <a:rPr lang="it-IT" sz="1400" dirty="0" smtClean="0"/>
              <a:t>avvio dei lavori per la definizione di persone con necessità di sostegno intensivo, differenziate per livelli di dipendenza.</a:t>
            </a:r>
          </a:p>
          <a:p>
            <a:r>
              <a:rPr lang="it-IT" sz="1500" dirty="0" smtClean="0"/>
              <a:t>Nel 2017:</a:t>
            </a:r>
          </a:p>
          <a:p>
            <a:pPr lvl="1"/>
            <a:r>
              <a:rPr lang="it-IT" sz="1400" dirty="0" smtClean="0"/>
              <a:t>definizione di primi livelli essenziali per le persone con disabilità gravissima sulla base dei dati raccolti e nei limiti delle risorse disponibili nel FNA, eventualmente integrati con </a:t>
            </a:r>
            <a:r>
              <a:rPr lang="it-IT" sz="1400" smtClean="0"/>
              <a:t>compartecipazione regionale;</a:t>
            </a:r>
            <a:endParaRPr lang="it-IT" sz="1400" dirty="0" smtClean="0"/>
          </a:p>
          <a:p>
            <a:pPr lvl="1"/>
            <a:r>
              <a:rPr lang="it-IT" sz="1400" dirty="0" smtClean="0"/>
              <a:t>definizione </a:t>
            </a:r>
            <a:r>
              <a:rPr lang="it-IT" sz="1400" dirty="0"/>
              <a:t>degli strumenti di valutazione </a:t>
            </a:r>
            <a:r>
              <a:rPr lang="it-IT" sz="1400" dirty="0" smtClean="0"/>
              <a:t>funzionale per la classificazione di almeno tre livelli di disabilità differenziati sulla base delle necessità di sostegno intensivo e di altre caratteristiche di bisogno;</a:t>
            </a:r>
          </a:p>
          <a:p>
            <a:pPr lvl="1"/>
            <a:r>
              <a:rPr lang="it-IT" sz="1400" dirty="0" smtClean="0"/>
              <a:t>identificazione </a:t>
            </a:r>
            <a:r>
              <a:rPr lang="it-IT" sz="1400" dirty="0"/>
              <a:t>delle persone con disabilità gravi in tutte le </a:t>
            </a:r>
            <a:r>
              <a:rPr lang="it-IT" sz="1400" dirty="0" smtClean="0"/>
              <a:t>Regioni, per livello di gravità;</a:t>
            </a:r>
          </a:p>
          <a:p>
            <a:pPr lvl="1"/>
            <a:r>
              <a:rPr lang="it-IT" sz="1400" dirty="0"/>
              <a:t>acquisizione dati nel Sistema informativo dei servizi sociali (incluso modulo SINA</a:t>
            </a:r>
            <a:r>
              <a:rPr lang="it-IT" sz="1400" dirty="0" smtClean="0"/>
              <a:t>) anche per i gravi.</a:t>
            </a:r>
          </a:p>
          <a:p>
            <a:r>
              <a:rPr lang="it-IT" sz="1500" dirty="0"/>
              <a:t>Nel 2018:</a:t>
            </a:r>
          </a:p>
          <a:p>
            <a:pPr lvl="1"/>
            <a:r>
              <a:rPr lang="it-IT" sz="1400" dirty="0" smtClean="0"/>
              <a:t>Definizione di un percorso graduale di </a:t>
            </a:r>
            <a:r>
              <a:rPr lang="it-IT" sz="1400" dirty="0"/>
              <a:t>livelli </a:t>
            </a:r>
            <a:r>
              <a:rPr lang="it-IT" sz="1400" dirty="0" smtClean="0"/>
              <a:t>essenziali  per tutte le persone con </a:t>
            </a:r>
            <a:r>
              <a:rPr lang="it-IT" sz="1400" dirty="0"/>
              <a:t>disabilità </a:t>
            </a:r>
            <a:r>
              <a:rPr lang="it-IT" sz="1400" dirty="0" smtClean="0"/>
              <a:t>gravi e gravissime sulla </a:t>
            </a:r>
            <a:r>
              <a:rPr lang="it-IT" sz="1400" dirty="0"/>
              <a:t>base </a:t>
            </a:r>
            <a:r>
              <a:rPr lang="it-IT" sz="1400" dirty="0" smtClean="0"/>
              <a:t>dei dati raccolti, delle </a:t>
            </a:r>
            <a:r>
              <a:rPr lang="it-IT" sz="1400" dirty="0"/>
              <a:t>risorse che si renderanno </a:t>
            </a:r>
            <a:r>
              <a:rPr lang="it-IT" sz="1400" dirty="0" smtClean="0"/>
              <a:t>disponibili e identificando le priorità sulla base delle maggiori necessità di sostegno intensivo. </a:t>
            </a:r>
            <a:endParaRPr lang="it-IT" sz="1400" dirty="0"/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xmlns="" val="236152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7864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Il Fondo per le non autosufficienze (FNA): un nuovo approccio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831304"/>
            <a:ext cx="8712968" cy="4476750"/>
          </a:xfrm>
        </p:spPr>
        <p:txBody>
          <a:bodyPr>
            <a:noAutofit/>
          </a:bodyPr>
          <a:lstStyle/>
          <a:p>
            <a:r>
              <a:rPr lang="it-IT" sz="1500" dirty="0" smtClean="0"/>
              <a:t>Con le Leggi di stabilità dell’ultimo biennio è stato compiuto un passo storico: l’FNA è diventato un Fondo strutturale. A decorrere dal 2016, il Fondo ha infatti una dotazione finanziaria di </a:t>
            </a:r>
            <a:r>
              <a:rPr lang="it-IT" sz="1500" b="1" dirty="0" smtClean="0"/>
              <a:t>400 milioni di euro</a:t>
            </a:r>
            <a:r>
              <a:rPr lang="it-IT" sz="1500" dirty="0" smtClean="0"/>
              <a:t>. Ciò gli permette per la prima volta di svolgere le funzioni per cui è stato istituito: </a:t>
            </a:r>
            <a:r>
              <a:rPr lang="it-IT" sz="1500" b="1" dirty="0" smtClean="0"/>
              <a:t>definire livelli essenziali delle prestazioni per le persone non autosufficienti.</a:t>
            </a:r>
          </a:p>
          <a:p>
            <a:r>
              <a:rPr lang="it-IT" sz="1500" dirty="0" smtClean="0"/>
              <a:t>Sin dalla nascita del Fondo, questo ruolo è stato impedito dalla mancanza di continuità nel finanziamento. All’origine – quasi dieci anni fa (2007) – si è trattato di finanziamenti triennali, poi il fondo è stato limitato ad una particolare patologia (2011) o completamente </a:t>
            </a:r>
            <a:r>
              <a:rPr lang="it-IT" sz="1500" dirty="0" err="1" smtClean="0"/>
              <a:t>definanziato</a:t>
            </a:r>
            <a:r>
              <a:rPr lang="it-IT" sz="1500" dirty="0" smtClean="0"/>
              <a:t> (2012), mentre negli ultimi anni (2013-2014) aveva ricevuto finanziamenti annuali e solo nel 2015 si era avviato (per 250 milioni) il percorso di stabilizzazione delle risorse. Ma</a:t>
            </a:r>
            <a:r>
              <a:rPr lang="it-IT" sz="1500" b="1" dirty="0" smtClean="0"/>
              <a:t> i livelli essenziali individuano diritti soggettivi</a:t>
            </a:r>
            <a:r>
              <a:rPr lang="it-IT" sz="1500" dirty="0" smtClean="0"/>
              <a:t>, che evidentemente non possono essere garantiti ad anni alterni.</a:t>
            </a:r>
          </a:p>
          <a:p>
            <a:r>
              <a:rPr lang="it-IT" sz="1500" dirty="0" smtClean="0"/>
              <a:t>Ne è derivato un utilizzo territoriale delle risorse che ha riprodotto la </a:t>
            </a:r>
            <a:r>
              <a:rPr lang="it-IT" sz="1500" b="1" dirty="0" smtClean="0"/>
              <a:t>frammentarietà ed eterogeneità</a:t>
            </a:r>
            <a:r>
              <a:rPr lang="it-IT" sz="1500" dirty="0" smtClean="0"/>
              <a:t> del nostro sistema di welfare. Dati i punti partenza delle Regioni – estremamente diversi tra loro – le risorse del Fondo non hanno potuto che essere utilizzate a rafforzare interventi già esistenti  (nelle regioni a welfare più avanzato) o a finanziare iniziative meritevoli, ma non continuative. </a:t>
            </a:r>
          </a:p>
          <a:p>
            <a:r>
              <a:rPr lang="it-IT" sz="1500" dirty="0" smtClean="0"/>
              <a:t>In altri termini, l’FNA si è aggiunto a quanto esistente (talvolta molto poco) rendendo impossibile una riconoscibilità dell’intervento. Nella logica dei livelli essenziali, viceversa, è l’intervento regionale che si aggiunge a quello definito a livello nazionale. Serve un </a:t>
            </a:r>
            <a:r>
              <a:rPr lang="it-IT" sz="1500" b="1" dirty="0" smtClean="0"/>
              <a:t>ribaltamento di prospettiva</a:t>
            </a:r>
            <a:r>
              <a:rPr lang="it-IT" sz="1500" dirty="0" smtClean="0"/>
              <a:t>.</a:t>
            </a:r>
          </a:p>
          <a:p>
            <a:endParaRPr lang="it-IT" sz="1500" dirty="0" smtClean="0"/>
          </a:p>
          <a:p>
            <a:endParaRPr lang="it-IT" sz="1500" dirty="0" smtClean="0"/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xmlns="" val="240069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7864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Un ribaltamento di prospettiva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831304"/>
            <a:ext cx="8712968" cy="4476750"/>
          </a:xfrm>
        </p:spPr>
        <p:txBody>
          <a:bodyPr>
            <a:noAutofit/>
          </a:bodyPr>
          <a:lstStyle/>
          <a:p>
            <a:r>
              <a:rPr lang="it-IT" sz="1500" dirty="0" smtClean="0"/>
              <a:t>Reso strutturale il Fondo, vanno pertanto individuati criteri stringenti per l’individuazione dei beneficiari e delle prestazioni a cui hanno diritto.  L’obiettivo è chiaro: a valere sulle risorse del FNA, </a:t>
            </a:r>
            <a:r>
              <a:rPr lang="it-IT" sz="1500" b="1" dirty="0" smtClean="0"/>
              <a:t>alle medesime condizioni della persona con disabilità non possono che corrispondere i medesimi diritti</a:t>
            </a:r>
            <a:r>
              <a:rPr lang="it-IT" sz="1500" dirty="0" smtClean="0"/>
              <a:t>, </a:t>
            </a:r>
            <a:r>
              <a:rPr lang="it-IT" sz="1500" b="1" dirty="0" smtClean="0"/>
              <a:t>indipendentemente dalla Regione di residenza</a:t>
            </a:r>
            <a:r>
              <a:rPr lang="it-IT" sz="1500" dirty="0" smtClean="0"/>
              <a:t>. Se differenziazioni ci saranno, dovranno chiaramente essere individuabili per l’utilizzo aggiuntivo di fondi regionali.</a:t>
            </a:r>
            <a:endParaRPr lang="it-IT" sz="1500" b="1" dirty="0" smtClean="0"/>
          </a:p>
          <a:p>
            <a:r>
              <a:rPr lang="it-IT" sz="1500" dirty="0" smtClean="0"/>
              <a:t>Il percorso però non può che essere graduale. Il punto di partenza è l’individuazione dei beneficiari. Si ritiene che, dati anche gli sviluppi recenti dell’utilizzo del Fondo, </a:t>
            </a:r>
            <a:r>
              <a:rPr lang="it-IT" sz="1500" b="1" dirty="0" smtClean="0"/>
              <a:t>la priorità </a:t>
            </a:r>
            <a:r>
              <a:rPr lang="it-IT" sz="1500" dirty="0" smtClean="0"/>
              <a:t>debba essere quella della individuazione delle </a:t>
            </a:r>
            <a:r>
              <a:rPr lang="it-IT" sz="1500" b="1" dirty="0" smtClean="0"/>
              <a:t>persone con disabilità gravissima</a:t>
            </a:r>
            <a:r>
              <a:rPr lang="it-IT" sz="1500" dirty="0" smtClean="0"/>
              <a:t>.</a:t>
            </a:r>
          </a:p>
          <a:p>
            <a:r>
              <a:rPr lang="it-IT" sz="1500" dirty="0" smtClean="0"/>
              <a:t>La definizione ad oggi utilizzata è la seguente: “</a:t>
            </a:r>
            <a:r>
              <a:rPr lang="it-IT" sz="1600" i="1" dirty="0" smtClean="0"/>
              <a:t>persone in condizione di dipendenza vitale che necessitano a domicilio di assistenza continuativa e monitoraggio di carattere sociosanitario nelle 24 ore, per bisogni complessi derivanti dalle gravi condizioni psicofisiche, con la compromissione delle funzioni respiratorie, nutrizionali, dello stato di coscienza, privi di autonomia motoria e/o comunque bisognosi di assistenza vigile da parte di terza persona per garantirne l'integrità psico-fisica”. </a:t>
            </a:r>
            <a:endParaRPr lang="it-IT" sz="1500" dirty="0" smtClean="0"/>
          </a:p>
          <a:p>
            <a:r>
              <a:rPr lang="it-IT" sz="1500" dirty="0" smtClean="0"/>
              <a:t>Non è sufficiente ad identificare univocamente i beneficiari. Riteniamo che il primo passo sia una migliore caratterizzazione di questa definizione, non però riferendosi a singole patologie, ma sulla base di </a:t>
            </a:r>
            <a:r>
              <a:rPr lang="it-IT" sz="1500" b="1" dirty="0" smtClean="0"/>
              <a:t>valutazioni funzionali, semplici e rigorose</a:t>
            </a:r>
            <a:r>
              <a:rPr lang="it-IT" sz="1500" dirty="0" smtClean="0"/>
              <a:t>.</a:t>
            </a:r>
          </a:p>
          <a:p>
            <a:pPr>
              <a:buNone/>
            </a:pPr>
            <a:endParaRPr lang="it-IT" sz="1500" dirty="0" smtClean="0"/>
          </a:p>
          <a:p>
            <a:endParaRPr lang="it-IT" sz="1500" dirty="0" smtClean="0"/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xmlns="" val="240069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7864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La priorità: disabilità gravissima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831304"/>
            <a:ext cx="8712968" cy="4476750"/>
          </a:xfrm>
        </p:spPr>
        <p:txBody>
          <a:bodyPr>
            <a:noAutofit/>
          </a:bodyPr>
          <a:lstStyle/>
          <a:p>
            <a:r>
              <a:rPr lang="it-IT" sz="1500" dirty="0" smtClean="0"/>
              <a:t>La proposta è che la definizione adottata sia declinata nel modo seguente. Le persone con disabilità gravissima sono individuate come: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 smtClean="0"/>
              <a:t>persone dipendenti da ventilazione meccanica assistita o  non invasiva continuativa (24/7);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 smtClean="0"/>
              <a:t>persone in condizione di coma, Stato Vegetativo (SV) oppure di Stato di Minima Coscienza (SMC) e con punteggio nella scala Glasgow Coma Scale (GCS)&lt;=10; 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 smtClean="0"/>
              <a:t>persone con grave o gravissimo stato di demenza con un punteggio sulla scala, </a:t>
            </a:r>
            <a:r>
              <a:rPr lang="it-IT" sz="1300" dirty="0" err="1" smtClean="0"/>
              <a:t>Clinical</a:t>
            </a:r>
            <a:r>
              <a:rPr lang="it-IT" sz="1300" dirty="0" smtClean="0"/>
              <a:t> </a:t>
            </a:r>
            <a:r>
              <a:rPr lang="it-IT" sz="1300" dirty="0" err="1" smtClean="0"/>
              <a:t>Dementia</a:t>
            </a:r>
            <a:r>
              <a:rPr lang="it-IT" sz="1300" dirty="0" smtClean="0"/>
              <a:t> Rating Scale  (CDRS) &gt;=4;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 smtClean="0"/>
              <a:t>persone con diagnosi di Ritardo Mentale Grave o Profondo secondo classificazione DSM-5, con QI&lt;=34 e con punteggio su scala </a:t>
            </a:r>
            <a:r>
              <a:rPr lang="it-IT" sz="1300" dirty="0" err="1" smtClean="0"/>
              <a:t>Level</a:t>
            </a:r>
            <a:r>
              <a:rPr lang="it-IT" sz="1300" dirty="0" smtClean="0"/>
              <a:t> </a:t>
            </a:r>
            <a:r>
              <a:rPr lang="it-IT" sz="1300" dirty="0" err="1" smtClean="0"/>
              <a:t>of</a:t>
            </a:r>
            <a:r>
              <a:rPr lang="it-IT" sz="1300" dirty="0" smtClean="0"/>
              <a:t> </a:t>
            </a:r>
            <a:r>
              <a:rPr lang="it-IT" sz="1300" dirty="0" err="1" smtClean="0"/>
              <a:t>Activity</a:t>
            </a:r>
            <a:r>
              <a:rPr lang="it-IT" sz="1300" dirty="0" smtClean="0"/>
              <a:t> in </a:t>
            </a:r>
            <a:r>
              <a:rPr lang="it-IT" sz="1300" dirty="0" err="1" smtClean="0"/>
              <a:t>Profound</a:t>
            </a:r>
            <a:r>
              <a:rPr lang="it-IT" sz="1300" dirty="0" smtClean="0"/>
              <a:t>/Severe </a:t>
            </a:r>
            <a:r>
              <a:rPr lang="it-IT" sz="1300" dirty="0" err="1" smtClean="0"/>
              <a:t>Mental</a:t>
            </a:r>
            <a:r>
              <a:rPr lang="it-IT" sz="1300" dirty="0" smtClean="0"/>
              <a:t> </a:t>
            </a:r>
            <a:r>
              <a:rPr lang="it-IT" sz="1300" dirty="0" err="1" smtClean="0"/>
              <a:t>Retardation</a:t>
            </a:r>
            <a:r>
              <a:rPr lang="it-IT" sz="1300" dirty="0" smtClean="0"/>
              <a:t> (LAPMER) &lt;= 8;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/>
              <a:t>persone con lesioni spinali fra C0/C5, di qualsiasi natura, con livello della lesione, identificata dal livello sulla scala </a:t>
            </a:r>
            <a:r>
              <a:rPr lang="it-IT" sz="1300" i="1" dirty="0"/>
              <a:t>ASIA </a:t>
            </a:r>
            <a:r>
              <a:rPr lang="it-IT" sz="1300" i="1" dirty="0" err="1"/>
              <a:t>Impairment</a:t>
            </a:r>
            <a:r>
              <a:rPr lang="it-IT" sz="1300" i="1" dirty="0"/>
              <a:t> Scale</a:t>
            </a:r>
            <a:r>
              <a:rPr lang="it-IT" sz="1300" dirty="0"/>
              <a:t> (AIS) di grado A o B. Nel caso di lesioni con esiti asimmetrici ambedue le lateralità devono essere valutate con lesione di grado A o B</a:t>
            </a:r>
            <a:r>
              <a:rPr lang="it-IT" sz="1300" dirty="0" smtClean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 smtClean="0"/>
              <a:t>persone che a seguito di una malattia neoplastica, si trovano nella fase terminale, clinicamente documentabile, della loro vita, ECOG con punteggio pari o superiore a 4 [oppure con punteggio sulla scala di </a:t>
            </a:r>
            <a:r>
              <a:rPr lang="it-IT" sz="1300" dirty="0" err="1" smtClean="0"/>
              <a:t>Karnofsky</a:t>
            </a:r>
            <a:r>
              <a:rPr lang="it-IT" sz="1300" dirty="0" smtClean="0"/>
              <a:t> pari o inferiore al 30%];</a:t>
            </a:r>
          </a:p>
          <a:p>
            <a:pPr lvl="1">
              <a:buFont typeface="Wingdings" pitchFamily="2" charset="2"/>
              <a:buChar char="ü"/>
            </a:pPr>
            <a:r>
              <a:rPr lang="it-IT" sz="1300" dirty="0" smtClean="0"/>
              <a:t>persone con sordo-cecità intesa come compresenza di minorazione visiva totale o con residuo visivo non superiore a 1/10 in entrambi gli occhi o nell’occhio migliore, anche con eventuale correzione o con residuo perimetrico binoculare inferiore al 30 per cento e ipoacusia, anche non congenita, pari o superiore a 60 decibel HTL di media fra le frequenze 500, 1000, 2000 hertz nell’orecchio migliore. </a:t>
            </a:r>
          </a:p>
          <a:p>
            <a:pPr lvl="1">
              <a:buFont typeface="Wingdings" pitchFamily="2" charset="2"/>
              <a:buChar char="ü"/>
            </a:pPr>
            <a:endParaRPr lang="it-IT" sz="1600" dirty="0" smtClean="0"/>
          </a:p>
          <a:p>
            <a:pPr lvl="1">
              <a:buFont typeface="Wingdings" pitchFamily="2" charset="2"/>
              <a:buChar char="ü"/>
            </a:pPr>
            <a:endParaRPr lang="it-IT" sz="1600" dirty="0" smtClean="0"/>
          </a:p>
          <a:p>
            <a:pPr>
              <a:buNone/>
            </a:pPr>
            <a:endParaRPr lang="it-IT" sz="1500" dirty="0" smtClean="0"/>
          </a:p>
          <a:p>
            <a:endParaRPr lang="it-IT" sz="1500" dirty="0" smtClean="0"/>
          </a:p>
          <a:p>
            <a:pPr marL="0" indent="0">
              <a:buNone/>
            </a:pPr>
            <a:endParaRPr lang="it-IT" sz="1500" dirty="0" smtClean="0"/>
          </a:p>
          <a:p>
            <a:pPr marL="0" indent="0">
              <a:buNone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xmlns="" val="240069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78644"/>
            <a:ext cx="8119814" cy="39290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it-IT" sz="2400" b="1" dirty="0" smtClean="0"/>
              <a:t>Le scale di valutazione funzionale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512" y="831304"/>
            <a:ext cx="8712968" cy="4476750"/>
          </a:xfrm>
        </p:spPr>
        <p:txBody>
          <a:bodyPr>
            <a:noAutofit/>
          </a:bodyPr>
          <a:lstStyle/>
          <a:p>
            <a:r>
              <a:rPr lang="it-IT" sz="1600" dirty="0" smtClean="0"/>
              <a:t>Le scale che si propongono hanno le seguenti caratteristiche: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Sono scientificamente validate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Sono disponibili in italiano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Sono semplici e non richiedono tempi lunghi di applicazione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Sono gratuite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Sono testate, hanno cut-off credibili, e sono adatte alle diverse tipologie di disabilità considerate.</a:t>
            </a:r>
          </a:p>
          <a:p>
            <a:r>
              <a:rPr lang="it-IT" sz="1600" dirty="0" smtClean="0"/>
              <a:t>L’applicazione delle scale deve essere a cura di uno specialista o della Unità di valutazione </a:t>
            </a:r>
            <a:r>
              <a:rPr lang="it-IT" sz="1600" dirty="0" err="1" smtClean="0"/>
              <a:t>multi-professionale</a:t>
            </a:r>
            <a:r>
              <a:rPr lang="it-IT" sz="1600" dirty="0" smtClean="0"/>
              <a:t> (UVM) identificata dalla Regione</a:t>
            </a:r>
          </a:p>
          <a:p>
            <a:r>
              <a:rPr lang="it-IT" sz="1600" dirty="0" smtClean="0"/>
              <a:t>In ogni caso il rilievo funzionale deve accompagnare una diagnosi medica di patologia o  menomazione da parte dello specialista di riferimento.</a:t>
            </a:r>
          </a:p>
          <a:p>
            <a:r>
              <a:rPr lang="it-IT" sz="1600" dirty="0" smtClean="0"/>
              <a:t>Le persone identificate devono già essere beneficiarie dell’indennità di accompagnamento (o assegni analoghi: il riferimento è alle non autosufficienze identificate a fini ISEE).</a:t>
            </a:r>
          </a:p>
          <a:p>
            <a:r>
              <a:rPr lang="it-IT" sz="1600" dirty="0" smtClean="0"/>
              <a:t>Di seguito le scale proposte.</a:t>
            </a:r>
          </a:p>
          <a:p>
            <a:pPr lvl="1">
              <a:buFont typeface="Wingdings" pitchFamily="2" charset="2"/>
              <a:buChar char="ü"/>
            </a:pPr>
            <a:endParaRPr lang="it-IT" sz="1600" dirty="0" smtClean="0"/>
          </a:p>
          <a:p>
            <a:pPr lvl="1">
              <a:buFont typeface="Wingdings" pitchFamily="2" charset="2"/>
              <a:buChar char="ü"/>
            </a:pPr>
            <a:endParaRPr lang="it-IT" sz="1600" dirty="0" smtClean="0"/>
          </a:p>
          <a:p>
            <a:pPr>
              <a:buNone/>
            </a:pPr>
            <a:endParaRPr lang="it-IT" sz="1600" dirty="0" smtClean="0"/>
          </a:p>
          <a:p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xmlns="" val="240069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27584" y="843558"/>
            <a:ext cx="720080" cy="2160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4" y="627940"/>
            <a:ext cx="5760632" cy="38876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95486"/>
            <a:ext cx="4234717" cy="49192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o 16"/>
          <p:cNvGrpSpPr/>
          <p:nvPr/>
        </p:nvGrpSpPr>
        <p:grpSpPr>
          <a:xfrm>
            <a:off x="2267744" y="123478"/>
            <a:ext cx="4248725" cy="5099094"/>
            <a:chOff x="2267744" y="123478"/>
            <a:chExt cx="4248725" cy="5099094"/>
          </a:xfrm>
        </p:grpSpPr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7744" y="123478"/>
              <a:ext cx="4248464" cy="5099094"/>
            </a:xfrm>
            <a:prstGeom prst="rect">
              <a:avLst/>
            </a:prstGeom>
          </p:spPr>
        </p:pic>
        <p:cxnSp>
          <p:nvCxnSpPr>
            <p:cNvPr id="11" name="Connettore 1 10"/>
            <p:cNvCxnSpPr/>
            <p:nvPr/>
          </p:nvCxnSpPr>
          <p:spPr>
            <a:xfrm>
              <a:off x="6516469" y="627534"/>
              <a:ext cx="0" cy="44644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2915816" y="4587974"/>
              <a:ext cx="36003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2915816" y="4876006"/>
              <a:ext cx="36003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627534"/>
            <a:ext cx="5760632" cy="312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2354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2049</Words>
  <Application>Microsoft Office PowerPoint</Application>
  <PresentationFormat>Presentazione su schermo (16:9)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Il Fondo per le non autosufficienze: un Piano strategico per la definizione di livelli essenziali</vt:lpstr>
      <vt:lpstr>Il Fondo per le non autosufficienze (FNA): un nuovo approccio</vt:lpstr>
      <vt:lpstr>Un ribaltamento di prospettiva</vt:lpstr>
      <vt:lpstr>La priorità: disabilità gravissima</vt:lpstr>
      <vt:lpstr>Le scale di valutazione funzionale</vt:lpstr>
      <vt:lpstr>Diapositiva 6</vt:lpstr>
      <vt:lpstr>Diapositiva 7</vt:lpstr>
      <vt:lpstr>Diapositiva 8</vt:lpstr>
      <vt:lpstr>Diapositiva 9</vt:lpstr>
      <vt:lpstr>Dai beneficiari ai benefici</vt:lpstr>
      <vt:lpstr>Verso livelli essenziali delle prestazioni</vt:lpstr>
      <vt:lpstr>Non solo disabili gravissimi</vt:lpstr>
      <vt:lpstr>Una definizione di «sostegno intensivo»</vt:lpstr>
      <vt:lpstr>Il percorso 2016-18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francescutti-carlo</dc:creator>
  <cp:lastModifiedBy>flupi</cp:lastModifiedBy>
  <cp:revision>50</cp:revision>
  <dcterms:created xsi:type="dcterms:W3CDTF">2016-03-30T06:59:33Z</dcterms:created>
  <dcterms:modified xsi:type="dcterms:W3CDTF">2016-07-19T15:38:31Z</dcterms:modified>
</cp:coreProperties>
</file>