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23"/>
  </p:notesMasterIdLst>
  <p:handoutMasterIdLst>
    <p:handoutMasterId r:id="rId24"/>
  </p:handoutMasterIdLst>
  <p:sldIdLst>
    <p:sldId id="302"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9144000" cy="6858000" type="screen4x3"/>
  <p:notesSz cx="6735763" cy="9869488"/>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6C00"/>
    <a:srgbClr val="02EE1E"/>
    <a:srgbClr val="FF3399"/>
    <a:srgbClr val="3333FF"/>
    <a:srgbClr val="016742"/>
    <a:srgbClr val="00CCFF"/>
    <a:srgbClr val="FF9900"/>
    <a:srgbClr val="5BFF21"/>
    <a:srgbClr val="B8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70" autoAdjust="0"/>
  </p:normalViewPr>
  <p:slideViewPr>
    <p:cSldViewPr>
      <p:cViewPr varScale="1">
        <p:scale>
          <a:sx n="79" d="100"/>
          <a:sy n="79"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9123" cy="492822"/>
          </a:xfrm>
          <a:prstGeom prst="rect">
            <a:avLst/>
          </a:prstGeom>
          <a:noFill/>
          <a:ln w="9525">
            <a:noFill/>
            <a:miter lim="800000"/>
            <a:headEnd/>
            <a:tailEnd/>
          </a:ln>
        </p:spPr>
        <p:txBody>
          <a:bodyPr vert="horz" wrap="square" lIns="94871" tIns="47437" rIns="94871" bIns="47437" numCol="1" anchor="t" anchorCtr="0" compatLnSpc="1">
            <a:prstTxWarp prst="textNoShape">
              <a:avLst/>
            </a:prstTxWarp>
          </a:bodyPr>
          <a:lstStyle>
            <a:lvl1pPr>
              <a:defRPr sz="1200">
                <a:latin typeface="Arial" charset="0"/>
                <a:ea typeface="ＭＳ Ｐゴシック" pitchFamily="-62" charset="-128"/>
              </a:defRPr>
            </a:lvl1pPr>
          </a:lstStyle>
          <a:p>
            <a:pPr>
              <a:defRPr/>
            </a:pPr>
            <a:endParaRPr lang="it-IT"/>
          </a:p>
        </p:txBody>
      </p:sp>
      <p:sp>
        <p:nvSpPr>
          <p:cNvPr id="7171" name="Rectangle 3"/>
          <p:cNvSpPr>
            <a:spLocks noGrp="1" noChangeArrowheads="1"/>
          </p:cNvSpPr>
          <p:nvPr>
            <p:ph type="dt" sz="quarter" idx="1"/>
          </p:nvPr>
        </p:nvSpPr>
        <p:spPr bwMode="auto">
          <a:xfrm>
            <a:off x="3816641" y="0"/>
            <a:ext cx="2919122" cy="492822"/>
          </a:xfrm>
          <a:prstGeom prst="rect">
            <a:avLst/>
          </a:prstGeom>
          <a:noFill/>
          <a:ln w="9525">
            <a:noFill/>
            <a:miter lim="800000"/>
            <a:headEnd/>
            <a:tailEnd/>
          </a:ln>
        </p:spPr>
        <p:txBody>
          <a:bodyPr vert="horz" wrap="square" lIns="94871" tIns="47437" rIns="94871" bIns="47437" numCol="1" anchor="t" anchorCtr="0" compatLnSpc="1">
            <a:prstTxWarp prst="textNoShape">
              <a:avLst/>
            </a:prstTxWarp>
          </a:bodyPr>
          <a:lstStyle>
            <a:lvl1pPr algn="r">
              <a:defRPr sz="1200">
                <a:latin typeface="Arial" charset="0"/>
                <a:ea typeface="ＭＳ Ｐゴシック" pitchFamily="-62" charset="-128"/>
              </a:defRPr>
            </a:lvl1pPr>
          </a:lstStyle>
          <a:p>
            <a:pPr>
              <a:defRPr/>
            </a:pPr>
            <a:endParaRPr lang="it-IT"/>
          </a:p>
        </p:txBody>
      </p:sp>
      <p:sp>
        <p:nvSpPr>
          <p:cNvPr id="7172" name="Rectangle 4"/>
          <p:cNvSpPr>
            <a:spLocks noGrp="1" noChangeArrowheads="1"/>
          </p:cNvSpPr>
          <p:nvPr>
            <p:ph type="ftr" sz="quarter" idx="2"/>
          </p:nvPr>
        </p:nvSpPr>
        <p:spPr bwMode="auto">
          <a:xfrm>
            <a:off x="0" y="9376667"/>
            <a:ext cx="2919123" cy="492822"/>
          </a:xfrm>
          <a:prstGeom prst="rect">
            <a:avLst/>
          </a:prstGeom>
          <a:noFill/>
          <a:ln w="9525">
            <a:noFill/>
            <a:miter lim="800000"/>
            <a:headEnd/>
            <a:tailEnd/>
          </a:ln>
        </p:spPr>
        <p:txBody>
          <a:bodyPr vert="horz" wrap="square" lIns="94871" tIns="47437" rIns="94871" bIns="47437" numCol="1" anchor="b" anchorCtr="0" compatLnSpc="1">
            <a:prstTxWarp prst="textNoShape">
              <a:avLst/>
            </a:prstTxWarp>
          </a:bodyPr>
          <a:lstStyle>
            <a:lvl1pPr>
              <a:defRPr sz="1200">
                <a:latin typeface="Arial" charset="0"/>
                <a:ea typeface="ＭＳ Ｐゴシック" pitchFamily="-62" charset="-128"/>
              </a:defRPr>
            </a:lvl1pPr>
          </a:lstStyle>
          <a:p>
            <a:pPr>
              <a:defRPr/>
            </a:pPr>
            <a:endParaRPr lang="it-IT"/>
          </a:p>
        </p:txBody>
      </p:sp>
      <p:sp>
        <p:nvSpPr>
          <p:cNvPr id="7173" name="Rectangle 5"/>
          <p:cNvSpPr>
            <a:spLocks noGrp="1" noChangeArrowheads="1"/>
          </p:cNvSpPr>
          <p:nvPr>
            <p:ph type="sldNum" sz="quarter" idx="3"/>
          </p:nvPr>
        </p:nvSpPr>
        <p:spPr bwMode="auto">
          <a:xfrm>
            <a:off x="3816641" y="9376667"/>
            <a:ext cx="2919122" cy="492822"/>
          </a:xfrm>
          <a:prstGeom prst="rect">
            <a:avLst/>
          </a:prstGeom>
          <a:noFill/>
          <a:ln w="9525">
            <a:noFill/>
            <a:miter lim="800000"/>
            <a:headEnd/>
            <a:tailEnd/>
          </a:ln>
        </p:spPr>
        <p:txBody>
          <a:bodyPr vert="horz" wrap="square" lIns="94871" tIns="47437" rIns="94871" bIns="47437" numCol="1" anchor="b" anchorCtr="0" compatLnSpc="1">
            <a:prstTxWarp prst="textNoShape">
              <a:avLst/>
            </a:prstTxWarp>
          </a:bodyPr>
          <a:lstStyle>
            <a:lvl1pPr algn="r">
              <a:defRPr sz="1200"/>
            </a:lvl1pPr>
          </a:lstStyle>
          <a:p>
            <a:pPr>
              <a:defRPr/>
            </a:pPr>
            <a:fld id="{281F03E9-A653-4F30-8F76-49B4E3BC1E0A}"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123" cy="492822"/>
          </a:xfrm>
          <a:prstGeom prst="rect">
            <a:avLst/>
          </a:prstGeom>
          <a:noFill/>
          <a:ln w="9525">
            <a:noFill/>
            <a:miter lim="800000"/>
            <a:headEnd/>
            <a:tailEnd/>
          </a:ln>
        </p:spPr>
        <p:txBody>
          <a:bodyPr vert="horz" wrap="square" lIns="94871" tIns="47437" rIns="94871" bIns="47437" numCol="1" anchor="t" anchorCtr="0" compatLnSpc="1">
            <a:prstTxWarp prst="textNoShape">
              <a:avLst/>
            </a:prstTxWarp>
          </a:bodyPr>
          <a:lstStyle>
            <a:lvl1pPr>
              <a:defRPr sz="1200">
                <a:latin typeface="Arial" charset="0"/>
                <a:ea typeface="ＭＳ Ｐゴシック" pitchFamily="-62" charset="-128"/>
              </a:defRPr>
            </a:lvl1pPr>
          </a:lstStyle>
          <a:p>
            <a:pPr>
              <a:defRPr/>
            </a:pPr>
            <a:endParaRPr lang="it-IT"/>
          </a:p>
        </p:txBody>
      </p:sp>
      <p:sp>
        <p:nvSpPr>
          <p:cNvPr id="3075" name="Rectangle 3"/>
          <p:cNvSpPr>
            <a:spLocks noGrp="1" noChangeArrowheads="1"/>
          </p:cNvSpPr>
          <p:nvPr>
            <p:ph type="dt" idx="1"/>
          </p:nvPr>
        </p:nvSpPr>
        <p:spPr bwMode="auto">
          <a:xfrm>
            <a:off x="3816641" y="0"/>
            <a:ext cx="2919122" cy="492822"/>
          </a:xfrm>
          <a:prstGeom prst="rect">
            <a:avLst/>
          </a:prstGeom>
          <a:noFill/>
          <a:ln w="9525">
            <a:noFill/>
            <a:miter lim="800000"/>
            <a:headEnd/>
            <a:tailEnd/>
          </a:ln>
        </p:spPr>
        <p:txBody>
          <a:bodyPr vert="horz" wrap="square" lIns="94871" tIns="47437" rIns="94871" bIns="47437" numCol="1" anchor="t" anchorCtr="0" compatLnSpc="1">
            <a:prstTxWarp prst="textNoShape">
              <a:avLst/>
            </a:prstTxWarp>
          </a:bodyPr>
          <a:lstStyle>
            <a:lvl1pPr algn="r">
              <a:defRPr sz="1200">
                <a:latin typeface="Arial" charset="0"/>
                <a:ea typeface="ＭＳ Ｐゴシック" pitchFamily="-62" charset="-128"/>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901700"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8979" y="4686704"/>
            <a:ext cx="4937805" cy="4441923"/>
          </a:xfrm>
          <a:prstGeom prst="rect">
            <a:avLst/>
          </a:prstGeom>
          <a:noFill/>
          <a:ln w="9525">
            <a:noFill/>
            <a:miter lim="800000"/>
            <a:headEnd/>
            <a:tailEnd/>
          </a:ln>
        </p:spPr>
        <p:txBody>
          <a:bodyPr vert="horz" wrap="square" lIns="94871" tIns="47437" rIns="94871" bIns="4743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9376667"/>
            <a:ext cx="2919123" cy="492822"/>
          </a:xfrm>
          <a:prstGeom prst="rect">
            <a:avLst/>
          </a:prstGeom>
          <a:noFill/>
          <a:ln w="9525">
            <a:noFill/>
            <a:miter lim="800000"/>
            <a:headEnd/>
            <a:tailEnd/>
          </a:ln>
        </p:spPr>
        <p:txBody>
          <a:bodyPr vert="horz" wrap="square" lIns="94871" tIns="47437" rIns="94871" bIns="47437" numCol="1" anchor="b" anchorCtr="0" compatLnSpc="1">
            <a:prstTxWarp prst="textNoShape">
              <a:avLst/>
            </a:prstTxWarp>
          </a:bodyPr>
          <a:lstStyle>
            <a:lvl1pPr>
              <a:defRPr sz="1200">
                <a:latin typeface="Arial" charset="0"/>
                <a:ea typeface="ＭＳ Ｐゴシック" pitchFamily="-62" charset="-128"/>
              </a:defRPr>
            </a:lvl1pPr>
          </a:lstStyle>
          <a:p>
            <a:pPr>
              <a:defRPr/>
            </a:pPr>
            <a:endParaRPr lang="it-IT"/>
          </a:p>
        </p:txBody>
      </p:sp>
      <p:sp>
        <p:nvSpPr>
          <p:cNvPr id="3079" name="Rectangle 7"/>
          <p:cNvSpPr>
            <a:spLocks noGrp="1" noChangeArrowheads="1"/>
          </p:cNvSpPr>
          <p:nvPr>
            <p:ph type="sldNum" sz="quarter" idx="5"/>
          </p:nvPr>
        </p:nvSpPr>
        <p:spPr bwMode="auto">
          <a:xfrm>
            <a:off x="3816641" y="9376667"/>
            <a:ext cx="2919122" cy="492822"/>
          </a:xfrm>
          <a:prstGeom prst="rect">
            <a:avLst/>
          </a:prstGeom>
          <a:noFill/>
          <a:ln w="9525">
            <a:noFill/>
            <a:miter lim="800000"/>
            <a:headEnd/>
            <a:tailEnd/>
          </a:ln>
        </p:spPr>
        <p:txBody>
          <a:bodyPr vert="horz" wrap="square" lIns="94871" tIns="47437" rIns="94871" bIns="47437" numCol="1" anchor="b" anchorCtr="0" compatLnSpc="1">
            <a:prstTxWarp prst="textNoShape">
              <a:avLst/>
            </a:prstTxWarp>
          </a:bodyPr>
          <a:lstStyle>
            <a:lvl1pPr algn="r">
              <a:defRPr sz="1200"/>
            </a:lvl1pPr>
          </a:lstStyle>
          <a:p>
            <a:pPr>
              <a:defRPr/>
            </a:pPr>
            <a:fld id="{C748E7E9-54E7-4491-825C-560FB493905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elisabetta:lavori%20betta:cisl:ppt:template:sss:slide_1.jp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11" descr="elisabetta:lavori betta:cisl:ppt:template:sss:slide_1.jpg"/>
          <p:cNvPicPr>
            <a:picLocks noChangeAspect="1" noChangeArrowheads="1"/>
          </p:cNvPicPr>
          <p:nvPr userDrawn="1"/>
        </p:nvPicPr>
        <p:blipFill>
          <a:blip r:embed="rId2" r:link="rId3" cstate="print">
            <a:extLst>
              <a:ext uri="{28A0092B-C50C-407E-A947-70E740481C1C}">
                <a14:useLocalDpi xmlns:a14="http://schemas.microsoft.com/office/drawing/2010/main" val="0"/>
              </a:ext>
            </a:extLst>
          </a:blip>
          <a:srcRect l="139" b="571"/>
          <a:stretch>
            <a:fillRect/>
          </a:stretch>
        </p:blipFill>
        <p:spPr bwMode="auto">
          <a:xfrm>
            <a:off x="0" y="4643438"/>
            <a:ext cx="9144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143000" y="762000"/>
            <a:ext cx="7772400" cy="1143000"/>
          </a:xfrm>
        </p:spPr>
        <p:txBody>
          <a:bodyPr/>
          <a:lstStyle>
            <a:lvl1pPr>
              <a:lnSpc>
                <a:spcPts val="3800"/>
              </a:lnSpc>
              <a:defRPr sz="3200">
                <a:solidFill>
                  <a:srgbClr val="00613E"/>
                </a:solidFill>
              </a:defRPr>
            </a:lvl1pPr>
          </a:lstStyle>
          <a:p>
            <a:r>
              <a:rPr lang="it-IT"/>
              <a:t>Fare clic per modificare lo stile del titolo</a:t>
            </a:r>
          </a:p>
        </p:txBody>
      </p:sp>
      <p:sp>
        <p:nvSpPr>
          <p:cNvPr id="4100" name="Rectangle 4"/>
          <p:cNvSpPr>
            <a:spLocks noGrp="1" noChangeArrowheads="1"/>
          </p:cNvSpPr>
          <p:nvPr>
            <p:ph type="subTitle" idx="1"/>
          </p:nvPr>
        </p:nvSpPr>
        <p:spPr>
          <a:xfrm>
            <a:off x="1143000" y="1905000"/>
            <a:ext cx="7010400" cy="685800"/>
          </a:xfrm>
        </p:spPr>
        <p:txBody>
          <a:bodyPr/>
          <a:lstStyle>
            <a:lvl1pPr marL="0" indent="0">
              <a:lnSpc>
                <a:spcPts val="3200"/>
              </a:lnSpc>
              <a:buFontTx/>
              <a:buNone/>
              <a:defRPr sz="1900" b="1"/>
            </a:lvl1pPr>
          </a:lstStyle>
          <a:p>
            <a:r>
              <a:rPr lang="it-IT"/>
              <a:t>Fare clic per modificare lo stile del sottotitolo dello schema</a:t>
            </a:r>
          </a:p>
        </p:txBody>
      </p:sp>
    </p:spTree>
    <p:extLst>
      <p:ext uri="{BB962C8B-B14F-4D97-AF65-F5344CB8AC3E}">
        <p14:creationId xmlns:p14="http://schemas.microsoft.com/office/powerpoint/2010/main" val="281792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D259D86-2E95-4A31-98ED-6B87CF1A46C4}" type="slidenum">
              <a:rPr lang="it-IT" altLang="it-IT"/>
              <a:pPr>
                <a:defRPr/>
              </a:pPr>
              <a:t>‹N›</a:t>
            </a:fld>
            <a:endParaRPr lang="it-IT" altLang="it-IT"/>
          </a:p>
        </p:txBody>
      </p:sp>
    </p:spTree>
    <p:extLst>
      <p:ext uri="{BB962C8B-B14F-4D97-AF65-F5344CB8AC3E}">
        <p14:creationId xmlns:p14="http://schemas.microsoft.com/office/powerpoint/2010/main" val="245183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457200"/>
            <a:ext cx="1981200" cy="49196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457200"/>
            <a:ext cx="5791200" cy="491966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55D262E-8AB2-43FF-8A6D-59B24C47DF19}" type="slidenum">
              <a:rPr lang="it-IT" altLang="it-IT"/>
              <a:pPr>
                <a:defRPr/>
              </a:pPr>
              <a:t>‹N›</a:t>
            </a:fld>
            <a:endParaRPr lang="it-IT" altLang="it-IT"/>
          </a:p>
        </p:txBody>
      </p:sp>
    </p:spTree>
    <p:extLst>
      <p:ext uri="{BB962C8B-B14F-4D97-AF65-F5344CB8AC3E}">
        <p14:creationId xmlns:p14="http://schemas.microsoft.com/office/powerpoint/2010/main" val="339417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457200"/>
            <a:ext cx="7924800" cy="49196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6B048C0-13E1-48EF-8A80-8386D63160A1}" type="slidenum">
              <a:rPr lang="it-IT" altLang="it-IT"/>
              <a:pPr>
                <a:defRPr/>
              </a:pPr>
              <a:t>‹N›</a:t>
            </a:fld>
            <a:endParaRPr lang="it-IT" altLang="it-IT"/>
          </a:p>
        </p:txBody>
      </p:sp>
    </p:spTree>
    <p:extLst>
      <p:ext uri="{BB962C8B-B14F-4D97-AF65-F5344CB8AC3E}">
        <p14:creationId xmlns:p14="http://schemas.microsoft.com/office/powerpoint/2010/main" val="285150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4A774BB-C020-469B-AA79-15D9EA8F6FAC}" type="slidenum">
              <a:rPr lang="it-IT" altLang="it-IT"/>
              <a:pPr>
                <a:defRPr/>
              </a:pPr>
              <a:t>‹N›</a:t>
            </a:fld>
            <a:endParaRPr lang="it-IT" altLang="it-IT"/>
          </a:p>
        </p:txBody>
      </p:sp>
    </p:spTree>
    <p:extLst>
      <p:ext uri="{BB962C8B-B14F-4D97-AF65-F5344CB8AC3E}">
        <p14:creationId xmlns:p14="http://schemas.microsoft.com/office/powerpoint/2010/main" val="40352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BBC7156-7976-43F2-A16E-C9DBFAE9441E}" type="slidenum">
              <a:rPr lang="it-IT" altLang="it-IT"/>
              <a:pPr>
                <a:defRPr/>
              </a:pPr>
              <a:t>‹N›</a:t>
            </a:fld>
            <a:endParaRPr lang="it-IT" altLang="it-IT"/>
          </a:p>
        </p:txBody>
      </p:sp>
    </p:spTree>
    <p:extLst>
      <p:ext uri="{BB962C8B-B14F-4D97-AF65-F5344CB8AC3E}">
        <p14:creationId xmlns:p14="http://schemas.microsoft.com/office/powerpoint/2010/main" val="72118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0"/>
            <a:ext cx="38862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38862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DFFCBDB-C05A-4EC7-B1BD-97656C62BFDF}" type="slidenum">
              <a:rPr lang="it-IT" altLang="it-IT"/>
              <a:pPr>
                <a:defRPr/>
              </a:pPr>
              <a:t>‹N›</a:t>
            </a:fld>
            <a:endParaRPr lang="it-IT" altLang="it-IT"/>
          </a:p>
        </p:txBody>
      </p:sp>
    </p:spTree>
    <p:extLst>
      <p:ext uri="{BB962C8B-B14F-4D97-AF65-F5344CB8AC3E}">
        <p14:creationId xmlns:p14="http://schemas.microsoft.com/office/powerpoint/2010/main" val="88706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9C4ACF6-D190-4C88-863D-68C5DECD3F8A}" type="slidenum">
              <a:rPr lang="it-IT" altLang="it-IT"/>
              <a:pPr>
                <a:defRPr/>
              </a:pPr>
              <a:t>‹N›</a:t>
            </a:fld>
            <a:endParaRPr lang="it-IT" altLang="it-IT"/>
          </a:p>
        </p:txBody>
      </p:sp>
    </p:spTree>
    <p:extLst>
      <p:ext uri="{BB962C8B-B14F-4D97-AF65-F5344CB8AC3E}">
        <p14:creationId xmlns:p14="http://schemas.microsoft.com/office/powerpoint/2010/main" val="310762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D190CA3-C7B3-4706-971F-E2A3BE553390}" type="slidenum">
              <a:rPr lang="it-IT" altLang="it-IT"/>
              <a:pPr>
                <a:defRPr/>
              </a:pPr>
              <a:t>‹N›</a:t>
            </a:fld>
            <a:endParaRPr lang="it-IT" altLang="it-IT"/>
          </a:p>
        </p:txBody>
      </p:sp>
    </p:spTree>
    <p:extLst>
      <p:ext uri="{BB962C8B-B14F-4D97-AF65-F5344CB8AC3E}">
        <p14:creationId xmlns:p14="http://schemas.microsoft.com/office/powerpoint/2010/main" val="163475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FB079E8-E55D-4F64-9068-3FC87C8F5AE3}" type="slidenum">
              <a:rPr lang="it-IT" altLang="it-IT"/>
              <a:pPr>
                <a:defRPr/>
              </a:pPr>
              <a:t>‹N›</a:t>
            </a:fld>
            <a:endParaRPr lang="it-IT" altLang="it-IT"/>
          </a:p>
        </p:txBody>
      </p:sp>
    </p:spTree>
    <p:extLst>
      <p:ext uri="{BB962C8B-B14F-4D97-AF65-F5344CB8AC3E}">
        <p14:creationId xmlns:p14="http://schemas.microsoft.com/office/powerpoint/2010/main" val="247848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CB0DDFB-CC06-4ACD-AE29-DF4682F58117}" type="slidenum">
              <a:rPr lang="it-IT" altLang="it-IT"/>
              <a:pPr>
                <a:defRPr/>
              </a:pPr>
              <a:t>‹N›</a:t>
            </a:fld>
            <a:endParaRPr lang="it-IT" altLang="it-IT"/>
          </a:p>
        </p:txBody>
      </p:sp>
    </p:spTree>
    <p:extLst>
      <p:ext uri="{BB962C8B-B14F-4D97-AF65-F5344CB8AC3E}">
        <p14:creationId xmlns:p14="http://schemas.microsoft.com/office/powerpoint/2010/main" val="134124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Novara, 25 Settembre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FB6523-6F13-4840-A367-28D8E43A9658}" type="slidenum">
              <a:rPr lang="it-IT" altLang="it-IT"/>
              <a:pPr>
                <a:defRPr/>
              </a:pPr>
              <a:t>‹N›</a:t>
            </a:fld>
            <a:endParaRPr lang="it-IT" altLang="it-IT"/>
          </a:p>
        </p:txBody>
      </p:sp>
    </p:spTree>
    <p:extLst>
      <p:ext uri="{BB962C8B-B14F-4D97-AF65-F5344CB8AC3E}">
        <p14:creationId xmlns:p14="http://schemas.microsoft.com/office/powerpoint/2010/main" val="20765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elisabetta:lavori%20betta:cisl:ppt:template:sss:slide_3.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elisabetta:lavori betta:cisl:ppt:template:sss:slide_3.jpg"/>
          <p:cNvPicPr>
            <a:picLocks noChangeAspect="1" noChangeArrowheads="1"/>
          </p:cNvPicPr>
          <p:nvPr userDrawn="1"/>
        </p:nvPicPr>
        <p:blipFill>
          <a:blip r:embed="rId14" r:link="rId15" cstate="print">
            <a:extLst>
              <a:ext uri="{28A0092B-C50C-407E-A947-70E740481C1C}">
                <a14:useLocalDpi xmlns:a14="http://schemas.microsoft.com/office/drawing/2010/main" val="0"/>
              </a:ext>
            </a:extLst>
          </a:blip>
          <a:srcRect l="140" r="139" b="1109"/>
          <a:stretch>
            <a:fillRect/>
          </a:stretch>
        </p:blipFill>
        <p:spPr bwMode="auto">
          <a:xfrm>
            <a:off x="0" y="5726113"/>
            <a:ext cx="91440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79248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Fare clic per modificare stile</a:t>
            </a:r>
          </a:p>
        </p:txBody>
      </p:sp>
      <p:sp>
        <p:nvSpPr>
          <p:cNvPr id="1028" name="Rectangle 3"/>
          <p:cNvSpPr>
            <a:spLocks noGrp="1" noChangeArrowheads="1"/>
          </p:cNvSpPr>
          <p:nvPr>
            <p:ph type="body" idx="1"/>
          </p:nvPr>
        </p:nvSpPr>
        <p:spPr bwMode="auto">
          <a:xfrm>
            <a:off x="609600" y="1600200"/>
            <a:ext cx="79248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p:cNvSpPr>
            <a:spLocks noGrp="1" noChangeArrowheads="1"/>
          </p:cNvSpPr>
          <p:nvPr>
            <p:ph type="dt" sz="half" idx="2"/>
          </p:nvPr>
        </p:nvSpPr>
        <p:spPr bwMode="auto">
          <a:xfrm>
            <a:off x="6553200" y="6172200"/>
            <a:ext cx="1676400" cy="569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400"/>
              </a:lnSpc>
              <a:defRPr sz="1000" b="1">
                <a:solidFill>
                  <a:schemeClr val="bg1"/>
                </a:solidFill>
                <a:latin typeface="Arial" charset="0"/>
                <a:ea typeface="ＭＳ Ｐゴシック" pitchFamily="-62" charset="-128"/>
              </a:defRPr>
            </a:lvl1pPr>
          </a:lstStyle>
          <a:p>
            <a:pPr>
              <a:defRPr/>
            </a:pPr>
            <a:r>
              <a:rPr lang="it-IT"/>
              <a:t>Novara, 25 Settembre 2015</a:t>
            </a:r>
          </a:p>
        </p:txBody>
      </p:sp>
      <p:sp>
        <p:nvSpPr>
          <p:cNvPr id="1029" name="Rectangle 5"/>
          <p:cNvSpPr>
            <a:spLocks noGrp="1" noChangeArrowheads="1"/>
          </p:cNvSpPr>
          <p:nvPr>
            <p:ph type="ftr" sz="quarter" idx="3"/>
          </p:nvPr>
        </p:nvSpPr>
        <p:spPr bwMode="auto">
          <a:xfrm>
            <a:off x="1524000" y="6172200"/>
            <a:ext cx="3403600"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1400"/>
              </a:lnSpc>
              <a:defRPr sz="1000" b="1">
                <a:solidFill>
                  <a:schemeClr val="bg1"/>
                </a:solidFill>
                <a:latin typeface="Arial" charset="0"/>
                <a:ea typeface="ＭＳ Ｐゴシック" pitchFamily="-62" charset="-128"/>
              </a:defRPr>
            </a:lvl1pPr>
          </a:lstStyle>
          <a:p>
            <a:pPr>
              <a:defRPr/>
            </a:pPr>
            <a:endParaRPr lang="it-IT"/>
          </a:p>
        </p:txBody>
      </p:sp>
      <p:sp>
        <p:nvSpPr>
          <p:cNvPr id="1030" name="Rectangle 6"/>
          <p:cNvSpPr>
            <a:spLocks noGrp="1" noChangeArrowheads="1"/>
          </p:cNvSpPr>
          <p:nvPr>
            <p:ph type="sldNum" sz="quarter" idx="4"/>
          </p:nvPr>
        </p:nvSpPr>
        <p:spPr bwMode="auto">
          <a:xfrm>
            <a:off x="8077200" y="6172200"/>
            <a:ext cx="457200"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lnSpc>
                <a:spcPts val="1400"/>
              </a:lnSpc>
              <a:defRPr sz="1000" b="1">
                <a:solidFill>
                  <a:schemeClr val="bg1"/>
                </a:solidFill>
              </a:defRPr>
            </a:lvl1pPr>
          </a:lstStyle>
          <a:p>
            <a:pPr>
              <a:defRPr/>
            </a:pPr>
            <a:fld id="{4DCF4D67-1D3F-4238-99AD-A592C3E602D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002"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hf hdr="0" ftr="0"/>
  <p:txStyles>
    <p:titleStyle>
      <a:lvl1pPr algn="l" rtl="0" eaLnBrk="1" fontAlgn="base" hangingPunct="1">
        <a:lnSpc>
          <a:spcPts val="3100"/>
        </a:lnSpc>
        <a:spcBef>
          <a:spcPct val="0"/>
        </a:spcBef>
        <a:spcAft>
          <a:spcPct val="0"/>
        </a:spcAft>
        <a:defRPr sz="2700" b="1">
          <a:solidFill>
            <a:srgbClr val="CE0016"/>
          </a:solidFill>
          <a:latin typeface="+mj-lt"/>
          <a:ea typeface="+mj-ea"/>
          <a:cs typeface="+mj-cs"/>
        </a:defRPr>
      </a:lvl1pPr>
      <a:lvl2pPr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2pPr>
      <a:lvl3pPr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3pPr>
      <a:lvl4pPr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4pPr>
      <a:lvl5pPr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5pPr>
      <a:lvl6pPr marL="457200"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6pPr>
      <a:lvl7pPr marL="914400"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7pPr>
      <a:lvl8pPr marL="1371600"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8pPr>
      <a:lvl9pPr marL="1828800" algn="l" rtl="0" eaLnBrk="1" fontAlgn="base" hangingPunct="1">
        <a:lnSpc>
          <a:spcPts val="3100"/>
        </a:lnSpc>
        <a:spcBef>
          <a:spcPct val="0"/>
        </a:spcBef>
        <a:spcAft>
          <a:spcPct val="0"/>
        </a:spcAft>
        <a:defRPr sz="2700" b="1">
          <a:solidFill>
            <a:srgbClr val="CE0016"/>
          </a:solidFill>
          <a:latin typeface="Arial" charset="0"/>
          <a:ea typeface="ＭＳ Ｐゴシック" pitchFamily="-62" charset="-128"/>
        </a:defRPr>
      </a:lvl9pPr>
    </p:titleStyle>
    <p:bodyStyle>
      <a:lvl1pPr marL="342900" indent="-342900" algn="l" rtl="0" eaLnBrk="1" fontAlgn="base" hangingPunct="1">
        <a:lnSpc>
          <a:spcPts val="2300"/>
        </a:lnSpc>
        <a:spcBef>
          <a:spcPct val="20000"/>
        </a:spcBef>
        <a:spcAft>
          <a:spcPct val="0"/>
        </a:spcAft>
        <a:buChar char="•"/>
        <a:defRPr sz="1700">
          <a:solidFill>
            <a:srgbClr val="00613E"/>
          </a:solidFill>
          <a:latin typeface="+mn-lt"/>
          <a:ea typeface="+mn-ea"/>
          <a:cs typeface="+mn-cs"/>
        </a:defRPr>
      </a:lvl1pPr>
      <a:lvl2pPr marL="742950" indent="-285750" algn="l" rtl="0" eaLnBrk="1" fontAlgn="base" hangingPunct="1">
        <a:lnSpc>
          <a:spcPts val="2300"/>
        </a:lnSpc>
        <a:spcBef>
          <a:spcPct val="20000"/>
        </a:spcBef>
        <a:spcAft>
          <a:spcPct val="0"/>
        </a:spcAft>
        <a:buChar char="–"/>
        <a:defRPr sz="1700">
          <a:solidFill>
            <a:srgbClr val="00613E"/>
          </a:solidFill>
          <a:latin typeface="+mn-lt"/>
          <a:ea typeface="+mn-ea"/>
        </a:defRPr>
      </a:lvl2pPr>
      <a:lvl3pPr marL="1143000" indent="-228600" algn="l" rtl="0" eaLnBrk="1" fontAlgn="base" hangingPunct="1">
        <a:lnSpc>
          <a:spcPts val="2300"/>
        </a:lnSpc>
        <a:spcBef>
          <a:spcPct val="20000"/>
        </a:spcBef>
        <a:spcAft>
          <a:spcPct val="0"/>
        </a:spcAft>
        <a:buChar char="•"/>
        <a:defRPr sz="1700">
          <a:solidFill>
            <a:srgbClr val="00613E"/>
          </a:solidFill>
          <a:latin typeface="+mn-lt"/>
          <a:ea typeface="+mn-ea"/>
        </a:defRPr>
      </a:lvl3pPr>
      <a:lvl4pPr marL="1562100" indent="-228600" algn="l" rtl="0" eaLnBrk="1" fontAlgn="base" hangingPunct="1">
        <a:lnSpc>
          <a:spcPts val="2300"/>
        </a:lnSpc>
        <a:spcBef>
          <a:spcPct val="20000"/>
        </a:spcBef>
        <a:spcAft>
          <a:spcPct val="0"/>
        </a:spcAft>
        <a:buChar char="–"/>
        <a:defRPr sz="1700">
          <a:solidFill>
            <a:srgbClr val="00613E"/>
          </a:solidFill>
          <a:latin typeface="+mn-lt"/>
          <a:ea typeface="+mn-ea"/>
        </a:defRPr>
      </a:lvl4pPr>
      <a:lvl5pPr marL="1981200" indent="-228600" algn="l" rtl="0" eaLnBrk="1" fontAlgn="base" hangingPunct="1">
        <a:lnSpc>
          <a:spcPts val="2300"/>
        </a:lnSpc>
        <a:spcBef>
          <a:spcPct val="20000"/>
        </a:spcBef>
        <a:spcAft>
          <a:spcPct val="0"/>
        </a:spcAft>
        <a:buChar char="»"/>
        <a:defRPr sz="1700">
          <a:solidFill>
            <a:srgbClr val="00613E"/>
          </a:solidFill>
          <a:latin typeface="+mn-lt"/>
          <a:ea typeface="+mn-ea"/>
        </a:defRPr>
      </a:lvl5pPr>
      <a:lvl6pPr marL="2438400" indent="-228600" algn="l" rtl="0" eaLnBrk="1" fontAlgn="base" hangingPunct="1">
        <a:lnSpc>
          <a:spcPts val="2300"/>
        </a:lnSpc>
        <a:spcBef>
          <a:spcPct val="20000"/>
        </a:spcBef>
        <a:spcAft>
          <a:spcPct val="0"/>
        </a:spcAft>
        <a:buChar char="»"/>
        <a:defRPr sz="1700">
          <a:solidFill>
            <a:srgbClr val="00613E"/>
          </a:solidFill>
          <a:latin typeface="+mn-lt"/>
          <a:ea typeface="+mn-ea"/>
        </a:defRPr>
      </a:lvl6pPr>
      <a:lvl7pPr marL="2895600" indent="-228600" algn="l" rtl="0" eaLnBrk="1" fontAlgn="base" hangingPunct="1">
        <a:lnSpc>
          <a:spcPts val="2300"/>
        </a:lnSpc>
        <a:spcBef>
          <a:spcPct val="20000"/>
        </a:spcBef>
        <a:spcAft>
          <a:spcPct val="0"/>
        </a:spcAft>
        <a:buChar char="»"/>
        <a:defRPr sz="1700">
          <a:solidFill>
            <a:srgbClr val="00613E"/>
          </a:solidFill>
          <a:latin typeface="+mn-lt"/>
          <a:ea typeface="+mn-ea"/>
        </a:defRPr>
      </a:lvl7pPr>
      <a:lvl8pPr marL="3352800" indent="-228600" algn="l" rtl="0" eaLnBrk="1" fontAlgn="base" hangingPunct="1">
        <a:lnSpc>
          <a:spcPts val="2300"/>
        </a:lnSpc>
        <a:spcBef>
          <a:spcPct val="20000"/>
        </a:spcBef>
        <a:spcAft>
          <a:spcPct val="0"/>
        </a:spcAft>
        <a:buChar char="»"/>
        <a:defRPr sz="1700">
          <a:solidFill>
            <a:srgbClr val="00613E"/>
          </a:solidFill>
          <a:latin typeface="+mn-lt"/>
          <a:ea typeface="+mn-ea"/>
        </a:defRPr>
      </a:lvl8pPr>
      <a:lvl9pPr marL="3810000" indent="-228600" algn="l" rtl="0" eaLnBrk="1" fontAlgn="base" hangingPunct="1">
        <a:lnSpc>
          <a:spcPts val="2300"/>
        </a:lnSpc>
        <a:spcBef>
          <a:spcPct val="20000"/>
        </a:spcBef>
        <a:spcAft>
          <a:spcPct val="0"/>
        </a:spcAft>
        <a:buChar char="»"/>
        <a:defRPr sz="1700">
          <a:solidFill>
            <a:srgbClr val="00613E"/>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pic>
        <p:nvPicPr>
          <p:cNvPr id="4" name="Immagine 3">
            <a:extLst>
              <a:ext uri="{FF2B5EF4-FFF2-40B4-BE49-F238E27FC236}">
                <a16:creationId xmlns:a16="http://schemas.microsoft.com/office/drawing/2014/main" id="{524FE08B-9122-42A8-92DC-E9B670C44C8A}"/>
              </a:ext>
            </a:extLst>
          </p:cNvPr>
          <p:cNvPicPr>
            <a:picLocks noChangeAspect="1"/>
          </p:cNvPicPr>
          <p:nvPr/>
        </p:nvPicPr>
        <p:blipFill>
          <a:blip r:embed="rId3"/>
          <a:stretch>
            <a:fillRect/>
          </a:stretch>
        </p:blipFill>
        <p:spPr>
          <a:xfrm>
            <a:off x="233772" y="1124744"/>
            <a:ext cx="8676456" cy="3623211"/>
          </a:xfrm>
          <a:prstGeom prst="rect">
            <a:avLst/>
          </a:prstGeom>
        </p:spPr>
      </p:pic>
      <p:sp>
        <p:nvSpPr>
          <p:cNvPr id="6" name="CasellaDiTesto 5">
            <a:extLst>
              <a:ext uri="{FF2B5EF4-FFF2-40B4-BE49-F238E27FC236}">
                <a16:creationId xmlns:a16="http://schemas.microsoft.com/office/drawing/2014/main" id="{76336534-A7E6-4AAB-8901-7558950E3432}"/>
              </a:ext>
            </a:extLst>
          </p:cNvPr>
          <p:cNvSpPr txBox="1"/>
          <p:nvPr/>
        </p:nvSpPr>
        <p:spPr>
          <a:xfrm>
            <a:off x="3707904" y="5229200"/>
            <a:ext cx="4608512" cy="830997"/>
          </a:xfrm>
          <a:prstGeom prst="rect">
            <a:avLst/>
          </a:prstGeom>
          <a:noFill/>
        </p:spPr>
        <p:txBody>
          <a:bodyPr wrap="square" rtlCol="0">
            <a:spAutoFit/>
          </a:bodyPr>
          <a:lstStyle/>
          <a:p>
            <a:pPr algn="ctr"/>
            <a:r>
              <a:rPr lang="it-IT" dirty="0">
                <a:solidFill>
                  <a:srgbClr val="006C00"/>
                </a:solidFill>
              </a:rPr>
              <a:t>IV CONGRESSO </a:t>
            </a:r>
          </a:p>
          <a:p>
            <a:pPr algn="ctr"/>
            <a:r>
              <a:rPr lang="it-IT" dirty="0">
                <a:solidFill>
                  <a:srgbClr val="006C00"/>
                </a:solidFill>
              </a:rPr>
              <a:t>UST PIEMONTE ORIENTALE</a:t>
            </a:r>
          </a:p>
        </p:txBody>
      </p:sp>
    </p:spTree>
    <p:extLst>
      <p:ext uri="{BB962C8B-B14F-4D97-AF65-F5344CB8AC3E}">
        <p14:creationId xmlns:p14="http://schemas.microsoft.com/office/powerpoint/2010/main" val="78928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ED0C-D1A7-859D-6EA1-3F8416FC50A5}"/>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6E7272A7-A7AE-832F-C664-A8A5690AE6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79C3D07-AD46-E33E-262C-18F33B3787B0}"/>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3C759D88-EDB4-5641-8CE3-36C1E286A905}"/>
              </a:ext>
            </a:extLst>
          </p:cNvPr>
          <p:cNvSpPr txBox="1"/>
          <p:nvPr/>
        </p:nvSpPr>
        <p:spPr>
          <a:xfrm>
            <a:off x="550846" y="515724"/>
            <a:ext cx="2601289" cy="3108543"/>
          </a:xfrm>
          <a:prstGeom prst="rect">
            <a:avLst/>
          </a:prstGeom>
          <a:noFill/>
        </p:spPr>
        <p:txBody>
          <a:bodyPr wrap="square">
            <a:spAutoFit/>
          </a:bodyPr>
          <a:lstStyle/>
          <a:p>
            <a:pPr algn="ctr"/>
            <a:r>
              <a:rPr lang="it-IT" sz="2600" b="1" dirty="0">
                <a:solidFill>
                  <a:srgbClr val="3333FF"/>
                </a:solidFill>
                <a:latin typeface="Poppins-Light"/>
              </a:rPr>
              <a:t>RIFORME ISTITUZIONALI</a:t>
            </a:r>
          </a:p>
          <a:p>
            <a:pPr algn="ctr"/>
            <a:endParaRPr lang="it-IT" sz="2600" dirty="0">
              <a:latin typeface="Poppins-Light"/>
            </a:endParaRPr>
          </a:p>
          <a:p>
            <a:pPr algn="ctr"/>
            <a:r>
              <a:rPr lang="it-IT" sz="2000" dirty="0">
                <a:latin typeface="Poppins-Light"/>
              </a:rPr>
              <a:t>Rispetto delle norme costituzionali</a:t>
            </a:r>
          </a:p>
          <a:p>
            <a:pPr algn="ctr"/>
            <a:r>
              <a:rPr lang="it-IT" sz="2000" dirty="0">
                <a:latin typeface="Poppins-Light"/>
              </a:rPr>
              <a:t>Strumento per unire Paese </a:t>
            </a:r>
          </a:p>
          <a:p>
            <a:pPr algn="just"/>
            <a:endParaRPr lang="it-IT" sz="1800" dirty="0">
              <a:latin typeface="Poppins-Light"/>
            </a:endParaRPr>
          </a:p>
        </p:txBody>
      </p:sp>
      <p:sp>
        <p:nvSpPr>
          <p:cNvPr id="2" name="CasellaDiTesto 1">
            <a:extLst>
              <a:ext uri="{FF2B5EF4-FFF2-40B4-BE49-F238E27FC236}">
                <a16:creationId xmlns:a16="http://schemas.microsoft.com/office/drawing/2014/main" id="{67505DDF-B478-3D4C-0E1C-F16C073E8082}"/>
              </a:ext>
            </a:extLst>
          </p:cNvPr>
          <p:cNvSpPr txBox="1"/>
          <p:nvPr/>
        </p:nvSpPr>
        <p:spPr>
          <a:xfrm>
            <a:off x="7020272" y="6227440"/>
            <a:ext cx="1908212" cy="369332"/>
          </a:xfrm>
          <a:prstGeom prst="rect">
            <a:avLst/>
          </a:prstGeom>
          <a:noFill/>
        </p:spPr>
        <p:txBody>
          <a:bodyPr wrap="square" rtlCol="0">
            <a:spAutoFit/>
          </a:bodyPr>
          <a:lstStyle/>
          <a:p>
            <a:r>
              <a:rPr lang="it-IT" sz="1800" dirty="0"/>
              <a:t>Capitolo I</a:t>
            </a:r>
          </a:p>
        </p:txBody>
      </p:sp>
      <p:sp>
        <p:nvSpPr>
          <p:cNvPr id="3" name="CasellaDiTesto 2">
            <a:extLst>
              <a:ext uri="{FF2B5EF4-FFF2-40B4-BE49-F238E27FC236}">
                <a16:creationId xmlns:a16="http://schemas.microsoft.com/office/drawing/2014/main" id="{906D237F-8E9D-37F9-BDA1-0B7214574906}"/>
              </a:ext>
            </a:extLst>
          </p:cNvPr>
          <p:cNvSpPr txBox="1"/>
          <p:nvPr/>
        </p:nvSpPr>
        <p:spPr>
          <a:xfrm>
            <a:off x="5796136" y="659011"/>
            <a:ext cx="2782963" cy="2092881"/>
          </a:xfrm>
          <a:prstGeom prst="rect">
            <a:avLst/>
          </a:prstGeom>
          <a:noFill/>
        </p:spPr>
        <p:txBody>
          <a:bodyPr wrap="square">
            <a:spAutoFit/>
          </a:bodyPr>
          <a:lstStyle/>
          <a:p>
            <a:pPr algn="ctr"/>
            <a:r>
              <a:rPr lang="it-IT" sz="2600" b="1" dirty="0">
                <a:solidFill>
                  <a:srgbClr val="3333FF"/>
                </a:solidFill>
                <a:latin typeface="Poppins-Light"/>
              </a:rPr>
              <a:t>SOSTENIBILITA</a:t>
            </a:r>
            <a:r>
              <a:rPr lang="it-IT" sz="2600" dirty="0">
                <a:solidFill>
                  <a:srgbClr val="3333FF"/>
                </a:solidFill>
                <a:latin typeface="Poppins-Light"/>
              </a:rPr>
              <a:t>’</a:t>
            </a:r>
          </a:p>
          <a:p>
            <a:pPr algn="ctr"/>
            <a:endParaRPr lang="it-IT" sz="2600" dirty="0">
              <a:latin typeface="Poppins-Light"/>
            </a:endParaRPr>
          </a:p>
          <a:p>
            <a:pPr algn="ctr"/>
            <a:r>
              <a:rPr lang="it-IT" sz="2000" dirty="0">
                <a:latin typeface="Poppins-Light"/>
              </a:rPr>
              <a:t>Che per noi deve essere prima di tutto sociale</a:t>
            </a:r>
          </a:p>
          <a:p>
            <a:pPr algn="just"/>
            <a:endParaRPr lang="it-IT" sz="1800" dirty="0">
              <a:latin typeface="Poppins-Light"/>
            </a:endParaRPr>
          </a:p>
        </p:txBody>
      </p:sp>
      <p:sp>
        <p:nvSpPr>
          <p:cNvPr id="4" name="CasellaDiTesto 3">
            <a:extLst>
              <a:ext uri="{FF2B5EF4-FFF2-40B4-BE49-F238E27FC236}">
                <a16:creationId xmlns:a16="http://schemas.microsoft.com/office/drawing/2014/main" id="{49DE99BB-54C4-2E34-7691-C56333C9CE66}"/>
              </a:ext>
            </a:extLst>
          </p:cNvPr>
          <p:cNvSpPr txBox="1"/>
          <p:nvPr/>
        </p:nvSpPr>
        <p:spPr>
          <a:xfrm>
            <a:off x="1043608" y="3699536"/>
            <a:ext cx="7272808" cy="1846659"/>
          </a:xfrm>
          <a:prstGeom prst="rect">
            <a:avLst/>
          </a:prstGeom>
          <a:noFill/>
        </p:spPr>
        <p:txBody>
          <a:bodyPr wrap="square">
            <a:spAutoFit/>
          </a:bodyPr>
          <a:lstStyle/>
          <a:p>
            <a:pPr algn="ctr"/>
            <a:r>
              <a:rPr lang="it-IT" sz="2600" b="1" dirty="0">
                <a:solidFill>
                  <a:srgbClr val="3333FF"/>
                </a:solidFill>
                <a:latin typeface="Poppins-Light"/>
              </a:rPr>
              <a:t>IA</a:t>
            </a:r>
          </a:p>
          <a:p>
            <a:pPr algn="ctr"/>
            <a:endParaRPr lang="it-IT" sz="1000" dirty="0">
              <a:latin typeface="Poppins-Light"/>
            </a:endParaRPr>
          </a:p>
          <a:p>
            <a:pPr algn="just"/>
            <a:r>
              <a:rPr lang="it-IT" sz="2000" dirty="0">
                <a:latin typeface="Poppins-Light"/>
              </a:rPr>
              <a:t>Opportunità da governare, </a:t>
            </a:r>
            <a:r>
              <a:rPr lang="it-IT" sz="2000" b="0" i="0" u="none" strike="noStrike" baseline="0" dirty="0">
                <a:solidFill>
                  <a:srgbClr val="221F1F"/>
                </a:solidFill>
                <a:latin typeface="Poppins-Light"/>
              </a:rPr>
              <a:t>“</a:t>
            </a:r>
            <a:r>
              <a:rPr lang="it-IT" sz="2000" dirty="0">
                <a:latin typeface="Poppins-Light"/>
              </a:rPr>
              <a:t>entrare nell’algoritmo”, ambire a costruirne condizionalità, criteri, priorità. Si aprono spazi enormi per la partecipazione</a:t>
            </a:r>
            <a:r>
              <a:rPr lang="it-IT" sz="2000" b="0" i="0" u="none" strike="noStrike" baseline="0" dirty="0">
                <a:solidFill>
                  <a:srgbClr val="221F1F"/>
                </a:solidFill>
                <a:latin typeface="Poppins-Light"/>
              </a:rPr>
              <a:t>.</a:t>
            </a:r>
            <a:endParaRPr lang="it-IT" sz="2000" dirty="0">
              <a:latin typeface="Poppins-Light"/>
            </a:endParaRPr>
          </a:p>
          <a:p>
            <a:pPr algn="just"/>
            <a:endParaRPr lang="it-IT" sz="1800" dirty="0">
              <a:latin typeface="Poppins-Light"/>
            </a:endParaRPr>
          </a:p>
        </p:txBody>
      </p:sp>
      <p:pic>
        <p:nvPicPr>
          <p:cNvPr id="2050" name="Picture 2" descr="Il nostro impegno per le pratiche ESG | Crealis leader in closure solutions">
            <a:extLst>
              <a:ext uri="{FF2B5EF4-FFF2-40B4-BE49-F238E27FC236}">
                <a16:creationId xmlns:a16="http://schemas.microsoft.com/office/drawing/2014/main" id="{FEC888CC-A1A0-590A-7090-07C54C39E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539698"/>
            <a:ext cx="1760215" cy="1029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lligenza Artificiale IA - Leanpull">
            <a:extLst>
              <a:ext uri="{FF2B5EF4-FFF2-40B4-BE49-F238E27FC236}">
                <a16:creationId xmlns:a16="http://schemas.microsoft.com/office/drawing/2014/main" id="{DDAEC8DF-F96B-521A-03B1-731B4D9F2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621" y="5063894"/>
            <a:ext cx="1644774" cy="92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6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59C8-181C-9812-6D95-47911CFCB134}"/>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7A84CA3A-C114-CAAB-8F71-453AEA24D7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9CF68ED-1C4D-3F68-D6F8-6720E4802A9D}"/>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27ECD073-2D4E-33A6-11E4-5BD57014776B}"/>
              </a:ext>
            </a:extLst>
          </p:cNvPr>
          <p:cNvSpPr txBox="1"/>
          <p:nvPr/>
        </p:nvSpPr>
        <p:spPr>
          <a:xfrm>
            <a:off x="658462" y="692696"/>
            <a:ext cx="7827075" cy="4770537"/>
          </a:xfrm>
          <a:prstGeom prst="rect">
            <a:avLst/>
          </a:prstGeom>
          <a:noFill/>
        </p:spPr>
        <p:txBody>
          <a:bodyPr wrap="square">
            <a:spAutoFit/>
          </a:bodyPr>
          <a:lstStyle/>
          <a:p>
            <a:pPr algn="ctr"/>
            <a:r>
              <a:rPr lang="it-IT" sz="2600" b="1" dirty="0">
                <a:solidFill>
                  <a:srgbClr val="3333FF"/>
                </a:solidFill>
                <a:latin typeface="Poppins-Light"/>
              </a:rPr>
              <a:t>SALUTE E SICUREZZA NEI LUOGHI DI LAVORO</a:t>
            </a:r>
          </a:p>
          <a:p>
            <a:pPr algn="ctr"/>
            <a:endParaRPr lang="it-IT" sz="2600" dirty="0">
              <a:solidFill>
                <a:srgbClr val="3333FF"/>
              </a:solidFill>
              <a:latin typeface="Poppins-Light"/>
            </a:endParaRPr>
          </a:p>
          <a:p>
            <a:pPr algn="ctr"/>
            <a:r>
              <a:rPr lang="it-IT" sz="2600" dirty="0">
                <a:solidFill>
                  <a:srgbClr val="3333FF"/>
                </a:solidFill>
                <a:latin typeface="Poppins-Light"/>
              </a:rPr>
              <a:t>Il primo comandamento</a:t>
            </a:r>
          </a:p>
          <a:p>
            <a:pPr algn="ctr"/>
            <a:endParaRPr lang="it-IT" sz="2600" dirty="0">
              <a:solidFill>
                <a:srgbClr val="3333FF"/>
              </a:solidFill>
              <a:latin typeface="Poppins-Light"/>
            </a:endParaRPr>
          </a:p>
          <a:p>
            <a:pPr algn="ctr"/>
            <a:endParaRPr lang="it-IT" sz="2600" dirty="0">
              <a:solidFill>
                <a:srgbClr val="3333FF"/>
              </a:solidFill>
              <a:latin typeface="Poppins-Light"/>
            </a:endParaRPr>
          </a:p>
          <a:p>
            <a:pPr algn="ctr"/>
            <a:endParaRPr lang="it-IT" sz="2600" dirty="0">
              <a:solidFill>
                <a:srgbClr val="3333FF"/>
              </a:solidFill>
              <a:latin typeface="Poppins-Light"/>
            </a:endParaRPr>
          </a:p>
          <a:p>
            <a:pPr algn="ctr"/>
            <a:endParaRPr lang="it-IT" sz="2600" dirty="0">
              <a:solidFill>
                <a:srgbClr val="3333FF"/>
              </a:solidFill>
              <a:latin typeface="Poppins-Light"/>
            </a:endParaRPr>
          </a:p>
          <a:p>
            <a:pPr algn="ctr"/>
            <a:endParaRPr lang="it-IT" sz="2600" dirty="0">
              <a:solidFill>
                <a:srgbClr val="3333FF"/>
              </a:solidFill>
              <a:latin typeface="Poppins-Light"/>
            </a:endParaRPr>
          </a:p>
          <a:p>
            <a:pPr algn="just"/>
            <a:r>
              <a:rPr lang="it-IT" sz="2600" dirty="0">
                <a:latin typeface="Poppins-Light"/>
              </a:rPr>
              <a:t>Formazione, prevenzione, cultura, ruolo dei rappresentanti dei lavoratori, violenza e molestie nei luoghi di lavoro</a:t>
            </a:r>
            <a:endParaRPr lang="it-IT" sz="20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DE2E3CA9-798F-1178-3893-CA107001CE69}"/>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3074" name="Picture 2" descr="Dieci Comandamenti | Mosè e le tavole della legge">
            <a:extLst>
              <a:ext uri="{FF2B5EF4-FFF2-40B4-BE49-F238E27FC236}">
                <a16:creationId xmlns:a16="http://schemas.microsoft.com/office/drawing/2014/main" id="{E0371D02-CEB9-29AE-C5C1-C1FBFF4A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94" y="2060848"/>
            <a:ext cx="2265412" cy="16389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ppello elmetto giallo da cantiere">
            <a:extLst>
              <a:ext uri="{FF2B5EF4-FFF2-40B4-BE49-F238E27FC236}">
                <a16:creationId xmlns:a16="http://schemas.microsoft.com/office/drawing/2014/main" id="{7BA93E02-C299-C0FF-BF4E-0F3E94615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827" y="4836466"/>
            <a:ext cx="1224135" cy="12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1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37594-EC7D-6705-154D-057719692B11}"/>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F74F97C6-18EA-65BC-AC07-FA0E4CA148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FE5B30E-2F53-9346-4FBC-CA5F67984781}"/>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89140618-FA11-90B7-62C8-1B23A54AF991}"/>
              </a:ext>
            </a:extLst>
          </p:cNvPr>
          <p:cNvSpPr txBox="1"/>
          <p:nvPr/>
        </p:nvSpPr>
        <p:spPr>
          <a:xfrm>
            <a:off x="658462" y="692696"/>
            <a:ext cx="7827075" cy="5016758"/>
          </a:xfrm>
          <a:prstGeom prst="rect">
            <a:avLst/>
          </a:prstGeom>
          <a:noFill/>
        </p:spPr>
        <p:txBody>
          <a:bodyPr wrap="square">
            <a:spAutoFit/>
          </a:bodyPr>
          <a:lstStyle/>
          <a:p>
            <a:pPr algn="ctr"/>
            <a:r>
              <a:rPr lang="it-IT" sz="2600" b="1" dirty="0">
                <a:solidFill>
                  <a:srgbClr val="006C00"/>
                </a:solidFill>
                <a:latin typeface="Poppins-Light"/>
              </a:rPr>
              <a:t>PARTECIPAZIONE</a:t>
            </a:r>
          </a:p>
          <a:p>
            <a:pPr algn="ctr"/>
            <a:endParaRPr lang="it-IT" sz="2600" b="1" dirty="0">
              <a:solidFill>
                <a:srgbClr val="3333FF"/>
              </a:solidFill>
              <a:latin typeface="Poppins-Light"/>
            </a:endParaRPr>
          </a:p>
          <a:p>
            <a:pPr algn="just"/>
            <a:r>
              <a:rPr lang="it-IT" sz="1800" dirty="0">
                <a:latin typeface="Poppins-Light"/>
              </a:rPr>
              <a:t>Principio valoriale e strategico.</a:t>
            </a:r>
          </a:p>
          <a:p>
            <a:pPr algn="l"/>
            <a:r>
              <a:rPr lang="it-IT" sz="1800" dirty="0">
                <a:latin typeface="Poppins-Light"/>
              </a:rPr>
              <a:t>S</a:t>
            </a:r>
            <a:r>
              <a:rPr lang="it-IT" sz="1800" b="0" i="0" u="none" strike="noStrike" baseline="0" dirty="0">
                <a:latin typeface="Poppins-Light"/>
              </a:rPr>
              <a:t>olo attraverso la partecipazione che un soggetto collettivo qual è il sindacato può sperare di incidere sullo stato delle cose.</a:t>
            </a:r>
            <a:endParaRPr lang="it-IT" sz="2800" dirty="0">
              <a:latin typeface="Poppins-Light"/>
            </a:endParaRPr>
          </a:p>
          <a:p>
            <a:pPr algn="ctr"/>
            <a:endParaRPr lang="it-IT" sz="2600" b="1" dirty="0">
              <a:solidFill>
                <a:srgbClr val="3333FF"/>
              </a:solidFill>
              <a:latin typeface="Poppins-Light"/>
            </a:endParaRPr>
          </a:p>
          <a:p>
            <a:pPr algn="ctr"/>
            <a:endParaRPr lang="it-IT" sz="2600" b="1" dirty="0">
              <a:solidFill>
                <a:srgbClr val="3333FF"/>
              </a:solidFill>
              <a:latin typeface="Poppins-Light"/>
            </a:endParaRPr>
          </a:p>
          <a:p>
            <a:pPr algn="ctr"/>
            <a:r>
              <a:rPr lang="it-IT" sz="2600" b="1" dirty="0">
                <a:solidFill>
                  <a:srgbClr val="006C00"/>
                </a:solidFill>
                <a:latin typeface="Poppins-Light"/>
              </a:rPr>
              <a:t>CONTRATTAZIONE</a:t>
            </a:r>
          </a:p>
          <a:p>
            <a:pPr algn="ctr"/>
            <a:endParaRPr lang="it-IT" sz="1000" b="1" dirty="0">
              <a:solidFill>
                <a:srgbClr val="006C00"/>
              </a:solidFill>
              <a:latin typeface="Poppins-Light"/>
            </a:endParaRPr>
          </a:p>
          <a:p>
            <a:r>
              <a:rPr lang="it-IT" sz="1800" dirty="0">
                <a:latin typeface="Poppins-Light"/>
              </a:rPr>
              <a:t>Contrattare è rappresentare. </a:t>
            </a:r>
          </a:p>
          <a:p>
            <a:r>
              <a:rPr lang="it-IT" sz="1800" dirty="0">
                <a:latin typeface="Poppins-Light"/>
              </a:rPr>
              <a:t>Rafforzamento secondo livello.</a:t>
            </a:r>
          </a:p>
          <a:p>
            <a:r>
              <a:rPr lang="it-IT" sz="1800" dirty="0">
                <a:latin typeface="Poppins-Light"/>
              </a:rPr>
              <a:t>Non alla legge si alla contrattazione.</a:t>
            </a:r>
          </a:p>
          <a:p>
            <a:r>
              <a:rPr lang="it-IT" sz="1800" dirty="0">
                <a:latin typeface="Poppins-Light"/>
              </a:rPr>
              <a:t>Bilateralità.</a:t>
            </a:r>
          </a:p>
          <a:p>
            <a:r>
              <a:rPr lang="it-IT" sz="1800" dirty="0">
                <a:latin typeface="Poppins-Light"/>
              </a:rPr>
              <a:t>Contrattazione sociale.</a:t>
            </a:r>
          </a:p>
          <a:p>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AA5C4F7C-1918-6821-0847-05A66D923B78}"/>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12290" name="Picture 2" descr="Il sindacato e la contrattazione sociale territoriale – Lombardia Sociale">
            <a:extLst>
              <a:ext uri="{FF2B5EF4-FFF2-40B4-BE49-F238E27FC236}">
                <a16:creationId xmlns:a16="http://schemas.microsoft.com/office/drawing/2014/main" id="{44EB08F1-75E9-67D1-A1B4-092E61864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93082"/>
            <a:ext cx="3463280" cy="204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5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24E4-2A69-617D-6DDE-1FD420AFF208}"/>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A816DB73-A116-045E-170D-FB0BFA2C36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A896FDA-5F85-5616-D8E9-8E1E3D1DD599}"/>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7917ED04-0C75-A4D2-B74F-7FBAC62FFCDC}"/>
              </a:ext>
            </a:extLst>
          </p:cNvPr>
          <p:cNvSpPr txBox="1"/>
          <p:nvPr/>
        </p:nvSpPr>
        <p:spPr>
          <a:xfrm>
            <a:off x="658462" y="692696"/>
            <a:ext cx="7827075" cy="6263253"/>
          </a:xfrm>
          <a:prstGeom prst="rect">
            <a:avLst/>
          </a:prstGeom>
          <a:noFill/>
        </p:spPr>
        <p:txBody>
          <a:bodyPr wrap="square">
            <a:spAutoFit/>
          </a:bodyPr>
          <a:lstStyle/>
          <a:p>
            <a:pPr algn="ctr"/>
            <a:r>
              <a:rPr lang="it-IT" sz="2600" b="1" dirty="0">
                <a:solidFill>
                  <a:srgbClr val="006C00"/>
                </a:solidFill>
                <a:latin typeface="Poppins-Light"/>
              </a:rPr>
              <a:t>WELFARE DELLE OPPORTUNITA’</a:t>
            </a:r>
          </a:p>
          <a:p>
            <a:pPr algn="ctr"/>
            <a:endParaRPr lang="it-IT" sz="2600" b="1" dirty="0">
              <a:solidFill>
                <a:srgbClr val="3333FF"/>
              </a:solidFill>
              <a:latin typeface="Poppins-Light"/>
            </a:endParaRPr>
          </a:p>
          <a:p>
            <a:pPr algn="just">
              <a:lnSpc>
                <a:spcPct val="150000"/>
              </a:lnSpc>
            </a:pPr>
            <a:r>
              <a:rPr lang="it-IT" sz="1800" dirty="0">
                <a:latin typeface="Poppins-Light"/>
              </a:rPr>
              <a:t>Cabina di regia pubblica</a:t>
            </a:r>
          </a:p>
          <a:p>
            <a:pPr algn="just">
              <a:lnSpc>
                <a:spcPct val="150000"/>
              </a:lnSpc>
            </a:pPr>
            <a:r>
              <a:rPr lang="it-IT" sz="1800" dirty="0">
                <a:latin typeface="Poppins-Light"/>
              </a:rPr>
              <a:t>Principio di sussidiarietà</a:t>
            </a:r>
          </a:p>
          <a:p>
            <a:pPr algn="just">
              <a:lnSpc>
                <a:spcPct val="150000"/>
              </a:lnSpc>
            </a:pPr>
            <a:r>
              <a:rPr lang="it-IT" sz="1800" dirty="0" err="1">
                <a:latin typeface="Poppins-Light"/>
              </a:rPr>
              <a:t>Coprogrammazione</a:t>
            </a:r>
            <a:r>
              <a:rPr lang="it-IT" sz="1800" dirty="0">
                <a:latin typeface="Poppins-Light"/>
              </a:rPr>
              <a:t> e coprogettazione</a:t>
            </a:r>
          </a:p>
          <a:p>
            <a:pPr algn="just">
              <a:lnSpc>
                <a:spcPct val="150000"/>
              </a:lnSpc>
            </a:pPr>
            <a:r>
              <a:rPr lang="it-IT" sz="1800" dirty="0">
                <a:latin typeface="Poppins-Light"/>
              </a:rPr>
              <a:t>Disabilità e non autosufficienza</a:t>
            </a:r>
          </a:p>
          <a:p>
            <a:pPr algn="just">
              <a:lnSpc>
                <a:spcPct val="150000"/>
              </a:lnSpc>
            </a:pPr>
            <a:r>
              <a:rPr lang="it-IT" sz="1800" dirty="0">
                <a:latin typeface="Poppins-Light"/>
              </a:rPr>
              <a:t>Nuove povertà: economica, alimentare, abitativa, energetica, educativa, culturale</a:t>
            </a:r>
          </a:p>
          <a:p>
            <a:pPr algn="just">
              <a:lnSpc>
                <a:spcPct val="150000"/>
              </a:lnSpc>
            </a:pPr>
            <a:r>
              <a:rPr lang="it-IT" sz="1800" dirty="0">
                <a:latin typeface="Poppins-Light"/>
              </a:rPr>
              <a:t>Dipendenze</a:t>
            </a:r>
          </a:p>
          <a:p>
            <a:pPr algn="just">
              <a:lnSpc>
                <a:spcPct val="150000"/>
              </a:lnSpc>
            </a:pPr>
            <a:r>
              <a:rPr lang="it-IT" sz="1800" dirty="0">
                <a:latin typeface="Poppins-Light"/>
              </a:rPr>
              <a:t>Detenuti </a:t>
            </a:r>
          </a:p>
          <a:p>
            <a:pPr algn="just">
              <a:lnSpc>
                <a:spcPct val="150000"/>
              </a:lnSpc>
            </a:pPr>
            <a:r>
              <a:rPr lang="it-IT" sz="1800" dirty="0">
                <a:latin typeface="Poppins-Light"/>
              </a:rPr>
              <a:t>Politiche abitative</a:t>
            </a:r>
          </a:p>
          <a:p>
            <a:pPr algn="ctr"/>
            <a:endParaRPr lang="it-IT" sz="2600" b="1" dirty="0">
              <a:solidFill>
                <a:srgbClr val="3333FF"/>
              </a:solidFill>
              <a:latin typeface="Poppins-Light"/>
            </a:endParaRPr>
          </a:p>
          <a:p>
            <a:pPr algn="ctr"/>
            <a:endParaRPr lang="it-IT" sz="2600" b="1" dirty="0">
              <a:solidFill>
                <a:srgbClr val="3333FF"/>
              </a:solidFill>
              <a:latin typeface="Poppins-Light"/>
            </a:endParaRPr>
          </a:p>
          <a:p>
            <a:endParaRPr lang="it-IT" sz="1800" dirty="0">
              <a:latin typeface="Poppins-Light"/>
            </a:endParaRPr>
          </a:p>
          <a:p>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866BB2F2-0E81-C92E-ED58-8B617E81D44F}"/>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4100" name="Picture 4" descr="Welfare - ANPIT">
            <a:extLst>
              <a:ext uri="{FF2B5EF4-FFF2-40B4-BE49-F238E27FC236}">
                <a16:creationId xmlns:a16="http://schemas.microsoft.com/office/drawing/2014/main" id="{0FCDBBAE-0FB0-B603-30AB-DF81E80BF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333" y="4386539"/>
            <a:ext cx="4608512" cy="148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6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3490-8703-5E2B-9CBB-7DE36131B52B}"/>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C37AC776-16B4-B524-36E2-37AD215ECE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0C1BF93-263C-D04A-2316-64DF4ECE26A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F5814909-DF48-A07E-D1FB-897CA6D011D1}"/>
              </a:ext>
            </a:extLst>
          </p:cNvPr>
          <p:cNvSpPr txBox="1"/>
          <p:nvPr/>
        </p:nvSpPr>
        <p:spPr>
          <a:xfrm>
            <a:off x="658462" y="692696"/>
            <a:ext cx="7827075" cy="6617196"/>
          </a:xfrm>
          <a:prstGeom prst="rect">
            <a:avLst/>
          </a:prstGeom>
          <a:noFill/>
        </p:spPr>
        <p:txBody>
          <a:bodyPr wrap="square">
            <a:spAutoFit/>
          </a:bodyPr>
          <a:lstStyle/>
          <a:p>
            <a:r>
              <a:rPr lang="it-IT" sz="2600" b="1" dirty="0">
                <a:solidFill>
                  <a:srgbClr val="006C00"/>
                </a:solidFill>
                <a:latin typeface="Poppins-Light"/>
              </a:rPr>
              <a:t>FISCO</a:t>
            </a:r>
          </a:p>
          <a:p>
            <a:pPr algn="just"/>
            <a:r>
              <a:rPr lang="it-IT" sz="1800" dirty="0">
                <a:latin typeface="Poppins-Light"/>
              </a:rPr>
              <a:t>Equo e redistributivo secondo il principio di </a:t>
            </a:r>
            <a:r>
              <a:rPr lang="it-IT" sz="1800" dirty="0" err="1">
                <a:latin typeface="Poppins-Light"/>
              </a:rPr>
              <a:t>progressivita’</a:t>
            </a:r>
            <a:endParaRPr lang="it-IT" sz="1800" dirty="0">
              <a:latin typeface="Poppins-Light"/>
            </a:endParaRPr>
          </a:p>
          <a:p>
            <a:pPr algn="just"/>
            <a:endParaRPr lang="it-IT" sz="1000" dirty="0">
              <a:latin typeface="Poppins-Light"/>
            </a:endParaRPr>
          </a:p>
          <a:p>
            <a:pPr algn="just"/>
            <a:endParaRPr lang="it-IT" sz="1000" dirty="0">
              <a:latin typeface="Poppins-Light"/>
            </a:endParaRPr>
          </a:p>
          <a:p>
            <a:pPr algn="just"/>
            <a:r>
              <a:rPr lang="it-IT" sz="2600" b="1" dirty="0">
                <a:solidFill>
                  <a:srgbClr val="006C00"/>
                </a:solidFill>
                <a:latin typeface="Poppins-Light"/>
              </a:rPr>
              <a:t>MEZZOGIORNO AREE INTERNE E DISSESTO IDROGEOLOGICO </a:t>
            </a:r>
          </a:p>
          <a:p>
            <a:pPr algn="just"/>
            <a:r>
              <a:rPr lang="it-IT" sz="1800" dirty="0">
                <a:latin typeface="Poppins-Light"/>
              </a:rPr>
              <a:t>Necessario sperimentare modalità innovative di contrattazione sociale</a:t>
            </a:r>
          </a:p>
          <a:p>
            <a:pPr algn="ctr"/>
            <a:endParaRPr lang="it-IT" sz="1000" b="1" dirty="0">
              <a:solidFill>
                <a:srgbClr val="006C00"/>
              </a:solidFill>
              <a:latin typeface="Poppins-Light"/>
            </a:endParaRPr>
          </a:p>
          <a:p>
            <a:pPr algn="ctr"/>
            <a:endParaRPr lang="it-IT" sz="1000" b="1" dirty="0">
              <a:solidFill>
                <a:srgbClr val="006C00"/>
              </a:solidFill>
              <a:latin typeface="Poppins-Light"/>
            </a:endParaRPr>
          </a:p>
          <a:p>
            <a:pPr algn="just"/>
            <a:r>
              <a:rPr lang="it-IT" sz="2600" b="1" dirty="0">
                <a:solidFill>
                  <a:srgbClr val="006C00"/>
                </a:solidFill>
                <a:latin typeface="Poppins-Light"/>
              </a:rPr>
              <a:t>PREVIDENZA E PATTO TRA LE GENERAZIONI</a:t>
            </a:r>
          </a:p>
          <a:p>
            <a:pPr algn="just"/>
            <a:r>
              <a:rPr lang="it-IT" sz="1800" b="0" i="0" u="none" strike="noStrike" baseline="0" dirty="0">
                <a:solidFill>
                  <a:srgbClr val="221F1F"/>
                </a:solidFill>
                <a:latin typeface="Poppins-Light"/>
              </a:rPr>
              <a:t>La prima misura è promuovere politiche specifiche per affrontare l’inverno demografico</a:t>
            </a:r>
            <a:endParaRPr lang="it-IT" sz="2600" b="1" i="0" u="none" strike="noStrike" baseline="0" dirty="0">
              <a:solidFill>
                <a:srgbClr val="006C00"/>
              </a:solidFill>
              <a:latin typeface="Poppins-Light"/>
            </a:endParaRPr>
          </a:p>
          <a:p>
            <a:pPr algn="just"/>
            <a:r>
              <a:rPr lang="it-IT" sz="1800" b="0" i="0" u="none" strike="noStrike" baseline="0" dirty="0">
                <a:solidFill>
                  <a:srgbClr val="221F1F"/>
                </a:solidFill>
                <a:latin typeface="Poppins-Light"/>
              </a:rPr>
              <a:t>La seconda misura è estendere a tutti i lavoratori la previdenza complementare</a:t>
            </a:r>
            <a:endParaRPr lang="it-IT" sz="2600" b="1" dirty="0">
              <a:solidFill>
                <a:srgbClr val="006C00"/>
              </a:solidFill>
              <a:latin typeface="Poppins-Light"/>
            </a:endParaRPr>
          </a:p>
          <a:p>
            <a:pPr algn="just"/>
            <a:r>
              <a:rPr lang="it-IT" sz="1800" b="0" i="0" u="none" strike="noStrike" baseline="0" dirty="0">
                <a:solidFill>
                  <a:srgbClr val="221F1F"/>
                </a:solidFill>
                <a:latin typeface="Poppins-Light"/>
              </a:rPr>
              <a:t>La terza misura è promuovere l’invecchiamento attivo</a:t>
            </a:r>
            <a:endParaRPr lang="it-IT" sz="2600" b="1" dirty="0">
              <a:solidFill>
                <a:srgbClr val="006C00"/>
              </a:solidFill>
              <a:latin typeface="Poppins-Light"/>
            </a:endParaRPr>
          </a:p>
          <a:p>
            <a:pPr algn="just"/>
            <a:endParaRPr lang="it-IT" sz="2600" b="1" dirty="0">
              <a:solidFill>
                <a:srgbClr val="3333FF"/>
              </a:solidFill>
              <a:latin typeface="Poppins-Light"/>
            </a:endParaRPr>
          </a:p>
          <a:p>
            <a:pPr algn="ctr"/>
            <a:endParaRPr lang="it-IT" sz="2600" b="1" dirty="0">
              <a:solidFill>
                <a:srgbClr val="3333FF"/>
              </a:solidFill>
              <a:latin typeface="Poppins-Light"/>
            </a:endParaRPr>
          </a:p>
          <a:p>
            <a:pPr algn="ctr"/>
            <a:endParaRPr lang="it-IT" sz="2600" b="1" dirty="0">
              <a:solidFill>
                <a:srgbClr val="3333FF"/>
              </a:solidFill>
              <a:latin typeface="Poppins-Light"/>
            </a:endParaRPr>
          </a:p>
          <a:p>
            <a:endParaRPr lang="it-IT" sz="1800" dirty="0">
              <a:latin typeface="Poppins-Light"/>
            </a:endParaRPr>
          </a:p>
          <a:p>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5BB0D2C4-53E8-C45D-DFAB-06673A1346BB}"/>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spTree>
    <p:extLst>
      <p:ext uri="{BB962C8B-B14F-4D97-AF65-F5344CB8AC3E}">
        <p14:creationId xmlns:p14="http://schemas.microsoft.com/office/powerpoint/2010/main" val="213265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7506-9715-650C-8838-537E25E17DAB}"/>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B1B016D7-5C86-244E-3E71-54E9A5697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06934A6-BF13-8BC4-1C71-1311A36662AA}"/>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292CCF29-6537-8E98-A0C4-0803D89EAD51}"/>
              </a:ext>
            </a:extLst>
          </p:cNvPr>
          <p:cNvSpPr txBox="1"/>
          <p:nvPr/>
        </p:nvSpPr>
        <p:spPr>
          <a:xfrm>
            <a:off x="658462" y="692696"/>
            <a:ext cx="7827075" cy="6432530"/>
          </a:xfrm>
          <a:prstGeom prst="rect">
            <a:avLst/>
          </a:prstGeom>
          <a:noFill/>
        </p:spPr>
        <p:txBody>
          <a:bodyPr wrap="square">
            <a:spAutoFit/>
          </a:bodyPr>
          <a:lstStyle/>
          <a:p>
            <a:r>
              <a:rPr lang="it-IT" sz="2600" b="1" dirty="0">
                <a:solidFill>
                  <a:srgbClr val="006C00"/>
                </a:solidFill>
                <a:latin typeface="Poppins-Light"/>
              </a:rPr>
              <a:t>SISTEMA FINANZIARIO </a:t>
            </a:r>
          </a:p>
          <a:p>
            <a:r>
              <a:rPr lang="it-IT" sz="2600" b="1" dirty="0">
                <a:solidFill>
                  <a:srgbClr val="006C00"/>
                </a:solidFill>
                <a:latin typeface="Poppins-Light"/>
              </a:rPr>
              <a:t>AL SERVIZIO DELLO SVILUPPO</a:t>
            </a:r>
          </a:p>
          <a:p>
            <a:endParaRPr lang="it-IT" sz="2600" b="1" dirty="0">
              <a:solidFill>
                <a:srgbClr val="006C00"/>
              </a:solidFill>
              <a:latin typeface="Poppins-Light"/>
            </a:endParaRPr>
          </a:p>
          <a:p>
            <a:endParaRPr lang="it-IT" sz="2600" b="1" dirty="0">
              <a:solidFill>
                <a:srgbClr val="006C00"/>
              </a:solidFill>
              <a:latin typeface="Poppins-Light"/>
            </a:endParaRPr>
          </a:p>
          <a:p>
            <a:endParaRPr lang="it-IT" sz="1000" b="1" dirty="0">
              <a:solidFill>
                <a:srgbClr val="006C00"/>
              </a:solidFill>
              <a:latin typeface="Poppins-Light"/>
            </a:endParaRPr>
          </a:p>
          <a:p>
            <a:endParaRPr lang="it-IT" sz="1000" b="1" dirty="0">
              <a:solidFill>
                <a:srgbClr val="006C00"/>
              </a:solidFill>
              <a:latin typeface="Poppins-Light"/>
            </a:endParaRPr>
          </a:p>
          <a:p>
            <a:endParaRPr lang="it-IT" sz="1000" b="1" dirty="0">
              <a:solidFill>
                <a:srgbClr val="006C00"/>
              </a:solidFill>
              <a:latin typeface="Poppins-Light"/>
            </a:endParaRPr>
          </a:p>
          <a:p>
            <a:pPr algn="just"/>
            <a:r>
              <a:rPr lang="it-IT" sz="1800" b="0" i="0" u="none" strike="noStrike" baseline="0" dirty="0">
                <a:solidFill>
                  <a:srgbClr val="221F1F"/>
                </a:solidFill>
                <a:latin typeface="Poppins-Light"/>
              </a:rPr>
              <a:t>Una delle sfide più urgenti che l’Italia deve affrontare è quella della ricerca delle risorse finanziarie da investire nello sviluppo dei processi di innovazione del sistema economico e produttivo</a:t>
            </a:r>
          </a:p>
          <a:p>
            <a:pPr algn="just"/>
            <a:endParaRPr lang="it-IT" sz="1800" b="0" i="0" u="none" strike="noStrike" baseline="0" dirty="0">
              <a:solidFill>
                <a:srgbClr val="221F1F"/>
              </a:solidFill>
              <a:latin typeface="Poppins-Light"/>
            </a:endParaRPr>
          </a:p>
          <a:p>
            <a:pPr algn="just"/>
            <a:r>
              <a:rPr lang="it-IT" sz="1800" b="0" i="0" u="none" strike="noStrike" baseline="0" dirty="0">
                <a:solidFill>
                  <a:srgbClr val="221F1F"/>
                </a:solidFill>
                <a:latin typeface="Poppins-Light"/>
              </a:rPr>
              <a:t>Avvicinare l’economia reale alla finanza</a:t>
            </a:r>
          </a:p>
          <a:p>
            <a:pPr algn="just"/>
            <a:endParaRPr lang="it-IT" sz="1800" b="0" i="0" u="none" strike="noStrike" baseline="0" dirty="0">
              <a:solidFill>
                <a:srgbClr val="221F1F"/>
              </a:solidFill>
              <a:latin typeface="Poppins-Light"/>
            </a:endParaRPr>
          </a:p>
          <a:p>
            <a:pPr algn="just"/>
            <a:r>
              <a:rPr lang="it-IT" sz="1800" b="0" u="none" strike="noStrike" baseline="0" dirty="0">
                <a:solidFill>
                  <a:srgbClr val="221F1F"/>
                </a:solidFill>
                <a:latin typeface="Poppins-LightItalic"/>
              </a:rPr>
              <a:t>Va istituito un Fondo di investimento nell’economia reale, alimentato dai risparmi privati adeguatamente garantiti e remunerati</a:t>
            </a:r>
            <a:endParaRPr lang="it-IT" sz="2600" b="1" dirty="0">
              <a:solidFill>
                <a:srgbClr val="3333FF"/>
              </a:solidFill>
              <a:latin typeface="Poppins-Light"/>
            </a:endParaRPr>
          </a:p>
          <a:p>
            <a:pPr algn="ctr"/>
            <a:endParaRPr lang="it-IT" sz="2600" b="1" dirty="0">
              <a:solidFill>
                <a:srgbClr val="3333FF"/>
              </a:solidFill>
              <a:latin typeface="Poppins-Light"/>
            </a:endParaRPr>
          </a:p>
          <a:p>
            <a:pPr algn="ctr"/>
            <a:endParaRPr lang="it-IT" sz="2600" b="1" dirty="0">
              <a:solidFill>
                <a:srgbClr val="3333FF"/>
              </a:solidFill>
              <a:latin typeface="Poppins-Light"/>
            </a:endParaRPr>
          </a:p>
          <a:p>
            <a:endParaRPr lang="it-IT" sz="1800" dirty="0">
              <a:latin typeface="Poppins-Light"/>
            </a:endParaRPr>
          </a:p>
          <a:p>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8E1DE760-ACD1-57E9-88A1-8C13E7D7D6C3}"/>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5122" name="Picture 2" descr="L'analisi Intermarket dei Mercati Finanziari">
            <a:extLst>
              <a:ext uri="{FF2B5EF4-FFF2-40B4-BE49-F238E27FC236}">
                <a16:creationId xmlns:a16="http://schemas.microsoft.com/office/drawing/2014/main" id="{1BBBC500-501F-DDE0-23FD-150F7EC909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052736"/>
            <a:ext cx="2448272" cy="13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7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370BC-2A61-50BC-B355-853EFC2FAD53}"/>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A59087B5-F6FA-C31B-454F-47860CD4FD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BBA624-3DDD-F8E5-ECBB-7EE1E3DB6115}"/>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D5E921A0-6A19-75E0-C835-5D31394790D6}"/>
              </a:ext>
            </a:extLst>
          </p:cNvPr>
          <p:cNvSpPr txBox="1"/>
          <p:nvPr/>
        </p:nvSpPr>
        <p:spPr>
          <a:xfrm>
            <a:off x="658462" y="692696"/>
            <a:ext cx="7827075" cy="5170646"/>
          </a:xfrm>
          <a:prstGeom prst="rect">
            <a:avLst/>
          </a:prstGeom>
          <a:noFill/>
        </p:spPr>
        <p:txBody>
          <a:bodyPr wrap="square">
            <a:spAutoFit/>
          </a:bodyPr>
          <a:lstStyle/>
          <a:p>
            <a:pPr algn="ctr"/>
            <a:r>
              <a:rPr lang="it-IT" sz="2600" b="1" dirty="0">
                <a:solidFill>
                  <a:srgbClr val="990099"/>
                </a:solidFill>
                <a:latin typeface="Poppins-Light"/>
              </a:rPr>
              <a:t>TRANSIZIONI VITA LAVORO</a:t>
            </a:r>
          </a:p>
          <a:p>
            <a:endParaRPr lang="it-IT" sz="2600" b="1" dirty="0">
              <a:solidFill>
                <a:srgbClr val="006C00"/>
              </a:solidFill>
              <a:latin typeface="Poppins-Light"/>
            </a:endParaRPr>
          </a:p>
          <a:p>
            <a:pPr>
              <a:lnSpc>
                <a:spcPct val="150000"/>
              </a:lnSpc>
            </a:pPr>
            <a:r>
              <a:rPr lang="it-IT" sz="2000" dirty="0">
                <a:latin typeface="Poppins-Light"/>
              </a:rPr>
              <a:t>Giovani</a:t>
            </a:r>
          </a:p>
          <a:p>
            <a:pPr>
              <a:lnSpc>
                <a:spcPct val="150000"/>
              </a:lnSpc>
            </a:pPr>
            <a:r>
              <a:rPr lang="it-IT" sz="2000" dirty="0">
                <a:latin typeface="Poppins-Light"/>
              </a:rPr>
              <a:t>Formazione ed apprendimento permanente</a:t>
            </a:r>
          </a:p>
          <a:p>
            <a:pPr>
              <a:lnSpc>
                <a:spcPct val="150000"/>
              </a:lnSpc>
            </a:pPr>
            <a:r>
              <a:rPr lang="it-IT" sz="2000" dirty="0">
                <a:latin typeface="Poppins-Light"/>
              </a:rPr>
              <a:t>Tempi vita e lavoro</a:t>
            </a:r>
          </a:p>
          <a:p>
            <a:pPr>
              <a:lnSpc>
                <a:spcPct val="150000"/>
              </a:lnSpc>
            </a:pPr>
            <a:r>
              <a:rPr lang="it-IT" sz="2000" dirty="0">
                <a:latin typeface="Poppins-Light"/>
              </a:rPr>
              <a:t>Settimana corta</a:t>
            </a:r>
          </a:p>
          <a:p>
            <a:pPr>
              <a:lnSpc>
                <a:spcPct val="150000"/>
              </a:lnSpc>
            </a:pPr>
            <a:r>
              <a:rPr lang="it-IT" sz="2000" dirty="0">
                <a:latin typeface="Poppins-Light"/>
              </a:rPr>
              <a:t>Politiche attive</a:t>
            </a:r>
          </a:p>
          <a:p>
            <a:pPr>
              <a:lnSpc>
                <a:spcPct val="150000"/>
              </a:lnSpc>
            </a:pPr>
            <a:r>
              <a:rPr lang="it-IT" sz="2000" dirty="0">
                <a:latin typeface="Poppins-Light"/>
              </a:rPr>
              <a:t>Società delle competenze</a:t>
            </a:r>
          </a:p>
          <a:p>
            <a:pPr algn="ctr"/>
            <a:endParaRPr lang="it-IT" sz="2600" b="1" dirty="0">
              <a:solidFill>
                <a:srgbClr val="3333FF"/>
              </a:solidFill>
              <a:latin typeface="Poppins-Light"/>
            </a:endParaRPr>
          </a:p>
          <a:p>
            <a:pPr algn="just"/>
            <a:endParaRPr lang="it-IT" sz="1800" dirty="0">
              <a:latin typeface="Poppins-Light"/>
            </a:endParaRPr>
          </a:p>
          <a:p>
            <a:pPr algn="just"/>
            <a:r>
              <a:rPr lang="it-IT" sz="1800" b="0" i="0" u="none" strike="noStrike" baseline="0" dirty="0">
                <a:solidFill>
                  <a:srgbClr val="221F1F"/>
                </a:solidFill>
                <a:latin typeface="Poppins-Light"/>
              </a:rPr>
              <a:t>È prioritario definire uno Statuto della persona nel mercato del lavoro, evoluzione dello ‘Statuto dei lavori’ di Marco Biagi</a:t>
            </a:r>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E4777349-28CC-EFEE-B87A-693FC1790118}"/>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6146" name="Picture 2" descr="Consulenti del Lavoro - Corso conciliazione vita-lavoro: nuove date">
            <a:extLst>
              <a:ext uri="{FF2B5EF4-FFF2-40B4-BE49-F238E27FC236}">
                <a16:creationId xmlns:a16="http://schemas.microsoft.com/office/drawing/2014/main" id="{853746F3-3BCB-195B-7868-8A84874ADD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506" y="2708920"/>
            <a:ext cx="2585864" cy="193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9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A696-6445-0DDD-464F-07E3618FA070}"/>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CFBBA36F-9EB1-9B60-9547-1E0D132B16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6EBF558E-6677-F0B6-5DCA-B40E491FAE2F}"/>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6DA778B3-546C-50A0-CF2E-81B482C46595}"/>
              </a:ext>
            </a:extLst>
          </p:cNvPr>
          <p:cNvSpPr txBox="1"/>
          <p:nvPr/>
        </p:nvSpPr>
        <p:spPr>
          <a:xfrm>
            <a:off x="658462" y="836712"/>
            <a:ext cx="7827075" cy="3528392"/>
          </a:xfrm>
          <a:prstGeom prst="rect">
            <a:avLst/>
          </a:prstGeom>
          <a:noFill/>
        </p:spPr>
        <p:txBody>
          <a:bodyPr wrap="square">
            <a:spAutoFit/>
          </a:bodyPr>
          <a:lstStyle/>
          <a:p>
            <a:pPr algn="ctr"/>
            <a:r>
              <a:rPr lang="it-IT" sz="2600" b="1" dirty="0">
                <a:solidFill>
                  <a:srgbClr val="006C00"/>
                </a:solidFill>
                <a:latin typeface="Poppins-Light"/>
              </a:rPr>
              <a:t>I settori</a:t>
            </a:r>
          </a:p>
          <a:p>
            <a:endParaRPr lang="it-IT" sz="2600" b="1" dirty="0">
              <a:solidFill>
                <a:srgbClr val="02EE1E"/>
              </a:solidFill>
              <a:latin typeface="Poppins-Light"/>
            </a:endParaRPr>
          </a:p>
          <a:p>
            <a:pPr algn="just">
              <a:lnSpc>
                <a:spcPct val="150000"/>
              </a:lnSpc>
            </a:pPr>
            <a:r>
              <a:rPr lang="it-IT" sz="2000" dirty="0">
                <a:latin typeface="Poppins-Light"/>
              </a:rPr>
              <a:t>Pubbliche Amministrazioni, architrave del Paese</a:t>
            </a:r>
          </a:p>
          <a:p>
            <a:pPr algn="just">
              <a:lnSpc>
                <a:spcPct val="150000"/>
              </a:lnSpc>
            </a:pPr>
            <a:r>
              <a:rPr lang="it-IT" sz="2000" dirty="0">
                <a:latin typeface="Poppins-Light"/>
              </a:rPr>
              <a:t>Un patto per l’industria, la ricerca, l’energia</a:t>
            </a:r>
          </a:p>
          <a:p>
            <a:pPr algn="just">
              <a:lnSpc>
                <a:spcPct val="150000"/>
              </a:lnSpc>
            </a:pPr>
            <a:r>
              <a:rPr lang="it-IT" sz="2000" dirty="0">
                <a:latin typeface="Poppins-Light"/>
              </a:rPr>
              <a:t>Eccellenza e fattore umano nell’agroalimentare</a:t>
            </a:r>
          </a:p>
          <a:p>
            <a:pPr algn="just">
              <a:lnSpc>
                <a:spcPct val="150000"/>
              </a:lnSpc>
            </a:pPr>
            <a:r>
              <a:rPr lang="it-IT" sz="2000" dirty="0">
                <a:latin typeface="Poppins-Light"/>
              </a:rPr>
              <a:t>Infrastrutture ed edilizia dopo i bonus</a:t>
            </a:r>
          </a:p>
          <a:p>
            <a:pPr algn="just">
              <a:lnSpc>
                <a:spcPct val="150000"/>
              </a:lnSpc>
            </a:pPr>
            <a:r>
              <a:rPr lang="it-IT" sz="2000" dirty="0">
                <a:latin typeface="Poppins-Light"/>
              </a:rPr>
              <a:t>Un’economia dei servizi di qualità</a:t>
            </a:r>
          </a:p>
          <a:p>
            <a:pPr algn="just"/>
            <a:endParaRPr lang="it-IT" sz="1800" b="0" i="0" u="none" strike="noStrike" baseline="0" dirty="0">
              <a:solidFill>
                <a:srgbClr val="009F00"/>
              </a:solidFill>
              <a:latin typeface="Effra-Heavy"/>
            </a:endParaRPr>
          </a:p>
        </p:txBody>
      </p:sp>
      <p:sp>
        <p:nvSpPr>
          <p:cNvPr id="2" name="CasellaDiTesto 1">
            <a:extLst>
              <a:ext uri="{FF2B5EF4-FFF2-40B4-BE49-F238E27FC236}">
                <a16:creationId xmlns:a16="http://schemas.microsoft.com/office/drawing/2014/main" id="{40868DA9-BEC3-B7EC-D8BC-F996D583182F}"/>
              </a:ext>
            </a:extLst>
          </p:cNvPr>
          <p:cNvSpPr txBox="1"/>
          <p:nvPr/>
        </p:nvSpPr>
        <p:spPr>
          <a:xfrm>
            <a:off x="7020272" y="6227440"/>
            <a:ext cx="1908212" cy="369332"/>
          </a:xfrm>
          <a:prstGeom prst="rect">
            <a:avLst/>
          </a:prstGeom>
          <a:noFill/>
        </p:spPr>
        <p:txBody>
          <a:bodyPr wrap="square" rtlCol="0">
            <a:spAutoFit/>
          </a:bodyPr>
          <a:lstStyle/>
          <a:p>
            <a:r>
              <a:rPr lang="it-IT" sz="1800" dirty="0"/>
              <a:t>Capitolo II</a:t>
            </a:r>
          </a:p>
        </p:txBody>
      </p:sp>
      <p:pic>
        <p:nvPicPr>
          <p:cNvPr id="11266" name="Picture 2" descr="Quali sono i settori più redditizi in Italia per il 2022?">
            <a:extLst>
              <a:ext uri="{FF2B5EF4-FFF2-40B4-BE49-F238E27FC236}">
                <a16:creationId xmlns:a16="http://schemas.microsoft.com/office/drawing/2014/main" id="{14FCC66B-8934-D238-40F8-16F152BDF0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787" y="3498348"/>
            <a:ext cx="3968970" cy="264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1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21E2-FA13-352E-9E6F-2229DDCAE7FD}"/>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44E99EA0-7B6C-E852-CAFF-AA0425DD3B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D265A05-ADE6-AD33-D047-FDB8EB91A968}"/>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2" name="CasellaDiTesto 1">
            <a:extLst>
              <a:ext uri="{FF2B5EF4-FFF2-40B4-BE49-F238E27FC236}">
                <a16:creationId xmlns:a16="http://schemas.microsoft.com/office/drawing/2014/main" id="{DE4FC15A-52B1-0DC4-283F-C2DD105B2B7D}"/>
              </a:ext>
            </a:extLst>
          </p:cNvPr>
          <p:cNvSpPr txBox="1"/>
          <p:nvPr/>
        </p:nvSpPr>
        <p:spPr>
          <a:xfrm>
            <a:off x="7020272" y="6227440"/>
            <a:ext cx="1908212" cy="369332"/>
          </a:xfrm>
          <a:prstGeom prst="rect">
            <a:avLst/>
          </a:prstGeom>
          <a:noFill/>
        </p:spPr>
        <p:txBody>
          <a:bodyPr wrap="square" rtlCol="0">
            <a:spAutoFit/>
          </a:bodyPr>
          <a:lstStyle/>
          <a:p>
            <a:r>
              <a:rPr lang="it-IT" sz="1800" dirty="0"/>
              <a:t>Capitolo III</a:t>
            </a:r>
          </a:p>
        </p:txBody>
      </p:sp>
      <p:pic>
        <p:nvPicPr>
          <p:cNvPr id="10242" name="Picture 2" descr="La turbolenza in volo è pericolosa? - Focus.it">
            <a:extLst>
              <a:ext uri="{FF2B5EF4-FFF2-40B4-BE49-F238E27FC236}">
                <a16:creationId xmlns:a16="http://schemas.microsoft.com/office/drawing/2014/main" id="{28046A8D-7D8C-21D3-5F12-D0569266B3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36" y="434998"/>
            <a:ext cx="2870823" cy="191388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2724674-54B3-54EE-9B70-E444E0DCDA15}"/>
              </a:ext>
            </a:extLst>
          </p:cNvPr>
          <p:cNvSpPr txBox="1"/>
          <p:nvPr/>
        </p:nvSpPr>
        <p:spPr>
          <a:xfrm>
            <a:off x="658462" y="836712"/>
            <a:ext cx="7827075" cy="4585871"/>
          </a:xfrm>
          <a:prstGeom prst="rect">
            <a:avLst/>
          </a:prstGeom>
          <a:noFill/>
        </p:spPr>
        <p:txBody>
          <a:bodyPr wrap="square">
            <a:spAutoFit/>
          </a:bodyPr>
          <a:lstStyle/>
          <a:p>
            <a:pPr algn="ctr"/>
            <a:endParaRPr lang="it-IT" sz="2600" b="1" dirty="0">
              <a:solidFill>
                <a:srgbClr val="006C00"/>
              </a:solidFill>
              <a:latin typeface="Poppins-Light"/>
            </a:endParaRPr>
          </a:p>
          <a:p>
            <a:pPr algn="ctr"/>
            <a:endParaRPr lang="it-IT" sz="1200" b="1" dirty="0">
              <a:solidFill>
                <a:srgbClr val="006C00"/>
              </a:solidFill>
              <a:latin typeface="Poppins-Light"/>
            </a:endParaRPr>
          </a:p>
          <a:p>
            <a:pPr algn="ctr"/>
            <a:r>
              <a:rPr lang="it-IT" sz="2600" b="1" dirty="0">
                <a:solidFill>
                  <a:schemeClr val="accent6"/>
                </a:solidFill>
                <a:latin typeface="Poppins-Light"/>
              </a:rPr>
              <a:t>Il Sindacato nel tempo della turbolenza</a:t>
            </a:r>
          </a:p>
          <a:p>
            <a:endParaRPr lang="it-IT" sz="1200" b="1" dirty="0">
              <a:solidFill>
                <a:srgbClr val="02EE1E"/>
              </a:solidFill>
              <a:latin typeface="Poppins-Light"/>
            </a:endParaRPr>
          </a:p>
          <a:p>
            <a:pPr algn="just"/>
            <a:endParaRPr lang="it-IT" sz="1800" b="0" i="0" u="none" strike="noStrike" baseline="0" dirty="0">
              <a:solidFill>
                <a:srgbClr val="221F1F"/>
              </a:solidFill>
              <a:latin typeface="Poppins-Light"/>
            </a:endParaRPr>
          </a:p>
          <a:p>
            <a:pPr algn="just"/>
            <a:endParaRPr lang="it-IT" sz="1800" dirty="0">
              <a:solidFill>
                <a:srgbClr val="221F1F"/>
              </a:solidFill>
              <a:latin typeface="Poppins-Light"/>
            </a:endParaRPr>
          </a:p>
          <a:p>
            <a:pPr algn="just"/>
            <a:r>
              <a:rPr lang="it-IT" sz="1800" b="0" i="0" u="none" strike="noStrike" baseline="0" dirty="0">
                <a:solidFill>
                  <a:srgbClr val="221F1F"/>
                </a:solidFill>
                <a:latin typeface="Poppins-Light"/>
              </a:rPr>
              <a:t>La Cisl ha deciso di non incamminarsi sulla via della “</a:t>
            </a:r>
            <a:r>
              <a:rPr lang="it-IT" sz="1800" b="0" i="0" u="none" strike="noStrike" baseline="0" dirty="0" err="1">
                <a:solidFill>
                  <a:srgbClr val="221F1F"/>
                </a:solidFill>
                <a:latin typeface="Poppins-Light"/>
              </a:rPr>
              <a:t>retrotopia</a:t>
            </a:r>
            <a:r>
              <a:rPr lang="it-IT" sz="1800" b="0" i="0" u="none" strike="noStrike" baseline="0" dirty="0">
                <a:solidFill>
                  <a:srgbClr val="221F1F"/>
                </a:solidFill>
                <a:latin typeface="Poppins-Light"/>
              </a:rPr>
              <a:t>” (</a:t>
            </a:r>
            <a:r>
              <a:rPr lang="it-IT" sz="1800" b="0" i="0" u="none" strike="noStrike" baseline="0" dirty="0" err="1">
                <a:solidFill>
                  <a:srgbClr val="221F1F"/>
                </a:solidFill>
                <a:latin typeface="Poppins-Light"/>
              </a:rPr>
              <a:t>Z.Bauman</a:t>
            </a:r>
            <a:r>
              <a:rPr lang="it-IT" sz="1800" b="0" i="0" u="none" strike="noStrike" baseline="0" dirty="0">
                <a:solidFill>
                  <a:srgbClr val="221F1F"/>
                </a:solidFill>
                <a:latin typeface="Poppins-Light"/>
              </a:rPr>
              <a:t>), un’utopia rivolta all’indietro, che colloca nel tempo passato e non più nel futuro l’immaginazione di una società migliore.</a:t>
            </a:r>
          </a:p>
          <a:p>
            <a:pPr algn="l"/>
            <a:endParaRPr lang="it-IT" sz="1800" b="0" i="0" u="none" strike="noStrike" baseline="0" dirty="0">
              <a:solidFill>
                <a:srgbClr val="221F1F"/>
              </a:solidFill>
              <a:latin typeface="Poppins-Light"/>
            </a:endParaRPr>
          </a:p>
          <a:p>
            <a:pPr algn="just"/>
            <a:r>
              <a:rPr lang="it-IT" sz="1800" b="0" i="0" u="none" strike="noStrike" baseline="0" dirty="0">
                <a:solidFill>
                  <a:srgbClr val="221F1F"/>
                </a:solidFill>
                <a:latin typeface="Poppins-Light"/>
              </a:rPr>
              <a:t>Voltandoci all’indietro non troveremo mai soluzioni per migliorare la società. Bisogna avere il coraggio di guardare insieme al futuro senza avere paura di cambiare, di costruire tutele in linea con i tempi, rimettendo radicalmente in discussione le ricette e le routine del passato.</a:t>
            </a:r>
          </a:p>
        </p:txBody>
      </p:sp>
    </p:spTree>
    <p:extLst>
      <p:ext uri="{BB962C8B-B14F-4D97-AF65-F5344CB8AC3E}">
        <p14:creationId xmlns:p14="http://schemas.microsoft.com/office/powerpoint/2010/main" val="383861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DFE7-C783-C3AF-81F3-9F81C999A037}"/>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573BA200-10C0-5522-026E-004FA6B92D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E23AFE3-A956-AEC9-7AEE-40388CE32DF2}"/>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76407429-A0D7-DD48-6E06-BF5275F26D34}"/>
              </a:ext>
            </a:extLst>
          </p:cNvPr>
          <p:cNvSpPr txBox="1"/>
          <p:nvPr/>
        </p:nvSpPr>
        <p:spPr>
          <a:xfrm>
            <a:off x="431822" y="692696"/>
            <a:ext cx="7827075" cy="4801314"/>
          </a:xfrm>
          <a:prstGeom prst="rect">
            <a:avLst/>
          </a:prstGeom>
          <a:noFill/>
        </p:spPr>
        <p:txBody>
          <a:bodyPr wrap="square">
            <a:spAutoFit/>
          </a:bodyPr>
          <a:lstStyle/>
          <a:p>
            <a:pPr algn="just"/>
            <a:r>
              <a:rPr lang="it-IT" sz="2600" b="1" dirty="0" err="1">
                <a:solidFill>
                  <a:srgbClr val="006C00"/>
                </a:solidFill>
                <a:latin typeface="Poppins-Light"/>
              </a:rPr>
              <a:t>Prossimita’</a:t>
            </a:r>
            <a:r>
              <a:rPr lang="it-IT" sz="2600" b="1" dirty="0">
                <a:solidFill>
                  <a:srgbClr val="006C00"/>
                </a:solidFill>
                <a:latin typeface="Poppins-Light"/>
              </a:rPr>
              <a:t> e territorio</a:t>
            </a:r>
          </a:p>
          <a:p>
            <a:pPr algn="just"/>
            <a:endParaRPr lang="it-IT" sz="1000" b="1" dirty="0">
              <a:solidFill>
                <a:srgbClr val="006C00"/>
              </a:solidFill>
              <a:latin typeface="Poppins-Light"/>
            </a:endParaRPr>
          </a:p>
          <a:p>
            <a:pPr algn="just"/>
            <a:r>
              <a:rPr lang="it-IT" sz="2600" b="1" dirty="0">
                <a:solidFill>
                  <a:srgbClr val="006C00"/>
                </a:solidFill>
                <a:latin typeface="Poppins-Light"/>
              </a:rPr>
              <a:t>L’iscritto al centro</a:t>
            </a:r>
          </a:p>
          <a:p>
            <a:pPr algn="just"/>
            <a:endParaRPr lang="it-IT" sz="1000" b="1" dirty="0">
              <a:solidFill>
                <a:srgbClr val="006C00"/>
              </a:solidFill>
              <a:latin typeface="Poppins-Light"/>
            </a:endParaRPr>
          </a:p>
          <a:p>
            <a:pPr algn="just"/>
            <a:r>
              <a:rPr lang="it-IT" sz="2600" b="1" dirty="0">
                <a:solidFill>
                  <a:srgbClr val="006C00"/>
                </a:solidFill>
                <a:latin typeface="Poppins-Light"/>
              </a:rPr>
              <a:t>La confederalità</a:t>
            </a:r>
          </a:p>
          <a:p>
            <a:pPr algn="ctr"/>
            <a:endParaRPr lang="it-IT" sz="1000" b="1" dirty="0">
              <a:solidFill>
                <a:srgbClr val="006C00"/>
              </a:solidFill>
              <a:latin typeface="Poppins-Light"/>
            </a:endParaRPr>
          </a:p>
          <a:p>
            <a:pPr algn="just"/>
            <a:endParaRPr lang="it-IT" sz="1800" b="0" i="0" u="none" strike="noStrike" baseline="0" dirty="0">
              <a:solidFill>
                <a:srgbClr val="221F1F"/>
              </a:solidFill>
              <a:latin typeface="Poppins-Light"/>
            </a:endParaRPr>
          </a:p>
          <a:p>
            <a:pPr algn="just"/>
            <a:endParaRPr lang="it-IT" sz="1800" b="0" i="0" u="none" strike="noStrike" baseline="0" dirty="0">
              <a:solidFill>
                <a:srgbClr val="221F1F"/>
              </a:solidFill>
              <a:latin typeface="Poppins-Light"/>
            </a:endParaRPr>
          </a:p>
          <a:p>
            <a:pPr algn="just"/>
            <a:r>
              <a:rPr lang="it-IT" sz="1800" b="0" i="0" u="none" strike="noStrike" baseline="0" dirty="0">
                <a:solidFill>
                  <a:srgbClr val="221F1F"/>
                </a:solidFill>
                <a:latin typeface="Poppins-Light"/>
              </a:rPr>
              <a:t>La prossimità resta la parola chiave: sono le radici che sostengono l’albero: il territorio, l’azienda, l’iscritto e l’iscritta. Realtà che vano messe in cima alle priorità dell’Organizzazione.</a:t>
            </a:r>
          </a:p>
          <a:p>
            <a:pPr algn="just"/>
            <a:endParaRPr lang="it-IT" sz="1800" b="0" i="0" u="none" strike="noStrike" baseline="0" dirty="0">
              <a:solidFill>
                <a:srgbClr val="221F1F"/>
              </a:solidFill>
              <a:latin typeface="Poppins-Light"/>
            </a:endParaRPr>
          </a:p>
          <a:p>
            <a:pPr algn="just"/>
            <a:r>
              <a:rPr lang="it-IT" sz="1800" b="0" i="0" u="none" strike="noStrike" baseline="0" dirty="0">
                <a:solidFill>
                  <a:srgbClr val="221F1F"/>
                </a:solidFill>
                <a:latin typeface="Poppins-Light"/>
              </a:rPr>
              <a:t>L’autonomia, fattore strategico e vincente del modello Cisl, se non coordinata, rischia potenzialmente di volgere in frammentazione. La confederalità è quindi essenziale per garantire un’azione comune, che eviti sovrapposizioni e incoerenze e renda l’Organizzazione accessibile e comprensibile ai propri membri.</a:t>
            </a:r>
            <a:endParaRPr lang="it-IT" sz="2600" b="1" dirty="0">
              <a:solidFill>
                <a:srgbClr val="02EE1E"/>
              </a:solidFill>
              <a:latin typeface="Poppins-Light"/>
            </a:endParaRPr>
          </a:p>
        </p:txBody>
      </p:sp>
      <p:sp>
        <p:nvSpPr>
          <p:cNvPr id="2" name="CasellaDiTesto 1">
            <a:extLst>
              <a:ext uri="{FF2B5EF4-FFF2-40B4-BE49-F238E27FC236}">
                <a16:creationId xmlns:a16="http://schemas.microsoft.com/office/drawing/2014/main" id="{A3D1F72B-8767-9E02-613A-37DFFC2C2554}"/>
              </a:ext>
            </a:extLst>
          </p:cNvPr>
          <p:cNvSpPr txBox="1"/>
          <p:nvPr/>
        </p:nvSpPr>
        <p:spPr>
          <a:xfrm>
            <a:off x="7020272" y="6227440"/>
            <a:ext cx="1908212" cy="369332"/>
          </a:xfrm>
          <a:prstGeom prst="rect">
            <a:avLst/>
          </a:prstGeom>
          <a:noFill/>
        </p:spPr>
        <p:txBody>
          <a:bodyPr wrap="square" rtlCol="0">
            <a:spAutoFit/>
          </a:bodyPr>
          <a:lstStyle/>
          <a:p>
            <a:r>
              <a:rPr lang="it-IT" sz="1800" dirty="0"/>
              <a:t>Capitolo III</a:t>
            </a:r>
          </a:p>
        </p:txBody>
      </p:sp>
      <p:pic>
        <p:nvPicPr>
          <p:cNvPr id="7170" name="Picture 2" descr="Dettaglio: 👉 Campagna Tesseramento CISL 2025. IL CORAGGIO DELLA  PARTECIPAZIONE - SLP CISL - Sindacato Lavoratori Poste CISL">
            <a:extLst>
              <a:ext uri="{FF2B5EF4-FFF2-40B4-BE49-F238E27FC236}">
                <a16:creationId xmlns:a16="http://schemas.microsoft.com/office/drawing/2014/main" id="{65CA18F0-8C8E-6932-35B7-51FD92B65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8011">
            <a:off x="5507389" y="1001431"/>
            <a:ext cx="2659078"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575556" y="741180"/>
            <a:ext cx="7992888" cy="2400657"/>
          </a:xfrm>
          <a:prstGeom prst="rect">
            <a:avLst/>
          </a:prstGeom>
          <a:noFill/>
        </p:spPr>
        <p:txBody>
          <a:bodyPr wrap="square">
            <a:spAutoFit/>
          </a:bodyPr>
          <a:lstStyle/>
          <a:p>
            <a:pPr algn="ctr"/>
            <a:r>
              <a:rPr lang="it-IT" sz="2200" b="0" i="1" u="none" strike="noStrike" baseline="0" dirty="0">
                <a:solidFill>
                  <a:srgbClr val="221F1F"/>
                </a:solidFill>
                <a:latin typeface="Poppins-LightItalic"/>
              </a:rPr>
              <a:t>Il progresso dipende da noi, dalla nostra vigilanza, dai nostri sforzi, dalla</a:t>
            </a:r>
            <a:br>
              <a:rPr lang="it-IT" sz="2200" b="0" i="1" u="none" strike="noStrike" baseline="0" dirty="0">
                <a:solidFill>
                  <a:srgbClr val="221F1F"/>
                </a:solidFill>
                <a:latin typeface="Poppins-LightItalic"/>
              </a:rPr>
            </a:br>
            <a:r>
              <a:rPr lang="it-IT" sz="2200" b="0" i="1" u="none" strike="noStrike" baseline="0" dirty="0">
                <a:solidFill>
                  <a:srgbClr val="221F1F"/>
                </a:solidFill>
                <a:latin typeface="Poppins-LightItalic"/>
              </a:rPr>
              <a:t>chiarezza della nostra concezione dei nostri fini e dal realismo della loro scelta.</a:t>
            </a:r>
            <a:br>
              <a:rPr lang="it-IT" sz="2200" b="0" i="1" u="none" strike="noStrike" baseline="0" dirty="0">
                <a:solidFill>
                  <a:srgbClr val="221F1F"/>
                </a:solidFill>
                <a:latin typeface="Poppins-LightItalic"/>
              </a:rPr>
            </a:br>
            <a:r>
              <a:rPr lang="it-IT" sz="2200" b="0" i="1" u="none" strike="noStrike" baseline="0" dirty="0">
                <a:solidFill>
                  <a:srgbClr val="221F1F"/>
                </a:solidFill>
                <a:latin typeface="Poppins-LightItalic"/>
              </a:rPr>
              <a:t>Invece di posare a profeti, dobbiamo diventare i creatori del nostro destino.</a:t>
            </a:r>
          </a:p>
          <a:p>
            <a:pPr algn="ctr"/>
            <a:r>
              <a:rPr lang="it-IT" sz="1800" b="0" i="1" u="none" strike="noStrike" baseline="0" dirty="0">
                <a:solidFill>
                  <a:srgbClr val="221F1F"/>
                </a:solidFill>
                <a:latin typeface="Poppins-Light"/>
              </a:rPr>
              <a:t>Karl Popper</a:t>
            </a:r>
            <a:endParaRPr lang="it-IT" sz="1800" i="1" dirty="0"/>
          </a:p>
        </p:txBody>
      </p:sp>
      <p:sp>
        <p:nvSpPr>
          <p:cNvPr id="3" name="CasellaDiTesto 2">
            <a:extLst>
              <a:ext uri="{FF2B5EF4-FFF2-40B4-BE49-F238E27FC236}">
                <a16:creationId xmlns:a16="http://schemas.microsoft.com/office/drawing/2014/main" id="{CC35C133-C01E-4FA7-932E-F5A78AA6E142}"/>
              </a:ext>
            </a:extLst>
          </p:cNvPr>
          <p:cNvSpPr txBox="1"/>
          <p:nvPr/>
        </p:nvSpPr>
        <p:spPr>
          <a:xfrm>
            <a:off x="1259632" y="3634335"/>
            <a:ext cx="5400600" cy="1600438"/>
          </a:xfrm>
          <a:prstGeom prst="rect">
            <a:avLst/>
          </a:prstGeom>
          <a:noFill/>
          <a:ln w="28575">
            <a:solidFill>
              <a:srgbClr val="006C00"/>
            </a:solidFill>
          </a:ln>
        </p:spPr>
        <p:txBody>
          <a:bodyPr wrap="square" rtlCol="0">
            <a:spAutoFit/>
          </a:bodyPr>
          <a:lstStyle/>
          <a:p>
            <a:pPr algn="ctr"/>
            <a:endParaRPr lang="it-IT" sz="1000" b="1" i="1" dirty="0">
              <a:solidFill>
                <a:srgbClr val="006C00"/>
              </a:solidFill>
              <a:latin typeface="Poppins-LightItalic"/>
            </a:endParaRPr>
          </a:p>
          <a:p>
            <a:pPr algn="ctr"/>
            <a:r>
              <a:rPr lang="it-IT" b="1" i="1" dirty="0">
                <a:solidFill>
                  <a:srgbClr val="006C00"/>
                </a:solidFill>
                <a:latin typeface="Poppins-LightItalic"/>
              </a:rPr>
              <a:t>Prendete in mano il vostro destino</a:t>
            </a:r>
          </a:p>
          <a:p>
            <a:pPr algn="ctr"/>
            <a:r>
              <a:rPr lang="it-IT" sz="1200" i="1" dirty="0">
                <a:solidFill>
                  <a:srgbClr val="221F1F"/>
                </a:solidFill>
                <a:latin typeface="Poppins-LightItalic"/>
              </a:rPr>
              <a:t> </a:t>
            </a:r>
          </a:p>
          <a:p>
            <a:pPr algn="ctr"/>
            <a:r>
              <a:rPr lang="it-IT" sz="1800" i="1" dirty="0">
                <a:solidFill>
                  <a:srgbClr val="221F1F"/>
                </a:solidFill>
                <a:latin typeface="Poppins-LightItalic"/>
              </a:rPr>
              <a:t>Giulio Pastore</a:t>
            </a:r>
          </a:p>
          <a:p>
            <a:pPr algn="ctr"/>
            <a:endParaRPr lang="it-IT" sz="1000" i="1" dirty="0">
              <a:solidFill>
                <a:srgbClr val="221F1F"/>
              </a:solidFill>
              <a:latin typeface="Poppins-LightItalic"/>
            </a:endParaRPr>
          </a:p>
        </p:txBody>
      </p:sp>
      <p:pic>
        <p:nvPicPr>
          <p:cNvPr id="6" name="Immagine 5">
            <a:extLst>
              <a:ext uri="{FF2B5EF4-FFF2-40B4-BE49-F238E27FC236}">
                <a16:creationId xmlns:a16="http://schemas.microsoft.com/office/drawing/2014/main" id="{B7D1BC8B-B750-442B-A9DD-80F002200E1C}"/>
              </a:ext>
            </a:extLst>
          </p:cNvPr>
          <p:cNvPicPr>
            <a:picLocks noChangeAspect="1"/>
          </p:cNvPicPr>
          <p:nvPr/>
        </p:nvPicPr>
        <p:blipFill>
          <a:blip r:embed="rId3"/>
          <a:stretch>
            <a:fillRect/>
          </a:stretch>
        </p:blipFill>
        <p:spPr>
          <a:xfrm>
            <a:off x="7008211" y="3176698"/>
            <a:ext cx="1810816" cy="2588202"/>
          </a:xfrm>
          <a:prstGeom prst="rect">
            <a:avLst/>
          </a:prstGeom>
        </p:spPr>
      </p:pic>
    </p:spTree>
    <p:extLst>
      <p:ext uri="{BB962C8B-B14F-4D97-AF65-F5344CB8AC3E}">
        <p14:creationId xmlns:p14="http://schemas.microsoft.com/office/powerpoint/2010/main" val="194525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0E340-50CF-4CBB-47B1-D7402979FF8B}"/>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706062EA-A5EB-87BF-82DD-C8D4A071CA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CD1A899-C803-ECBE-4313-9BB334FB16C1}"/>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D158B263-F675-25EA-ACDD-455082187BED}"/>
              </a:ext>
            </a:extLst>
          </p:cNvPr>
          <p:cNvSpPr txBox="1"/>
          <p:nvPr/>
        </p:nvSpPr>
        <p:spPr>
          <a:xfrm>
            <a:off x="431822" y="692696"/>
            <a:ext cx="7827075" cy="4493538"/>
          </a:xfrm>
          <a:prstGeom prst="rect">
            <a:avLst/>
          </a:prstGeom>
          <a:noFill/>
        </p:spPr>
        <p:txBody>
          <a:bodyPr wrap="square">
            <a:spAutoFit/>
          </a:bodyPr>
          <a:lstStyle/>
          <a:p>
            <a:pPr algn="just"/>
            <a:r>
              <a:rPr lang="it-IT" sz="2600" dirty="0">
                <a:solidFill>
                  <a:srgbClr val="990099"/>
                </a:solidFill>
                <a:latin typeface="Poppins-Light"/>
              </a:rPr>
              <a:t>Il sindacalista partecipativo</a:t>
            </a:r>
          </a:p>
          <a:p>
            <a:pPr algn="just"/>
            <a:endParaRPr lang="it-IT" sz="2600" dirty="0">
              <a:solidFill>
                <a:srgbClr val="990099"/>
              </a:solidFill>
              <a:latin typeface="Poppins-Light"/>
            </a:endParaRPr>
          </a:p>
          <a:p>
            <a:pPr algn="just"/>
            <a:r>
              <a:rPr lang="it-IT" sz="2600" dirty="0">
                <a:solidFill>
                  <a:srgbClr val="990099"/>
                </a:solidFill>
                <a:latin typeface="Poppins-Light"/>
              </a:rPr>
              <a:t>Operatori di frontiera</a:t>
            </a:r>
          </a:p>
          <a:p>
            <a:pPr algn="just"/>
            <a:endParaRPr lang="it-IT" sz="2600" dirty="0">
              <a:solidFill>
                <a:srgbClr val="990099"/>
              </a:solidFill>
              <a:latin typeface="Poppins-Light"/>
            </a:endParaRPr>
          </a:p>
          <a:p>
            <a:pPr algn="just"/>
            <a:r>
              <a:rPr lang="it-IT" sz="2600" dirty="0">
                <a:solidFill>
                  <a:srgbClr val="990099"/>
                </a:solidFill>
                <a:latin typeface="Poppins-Light"/>
              </a:rPr>
              <a:t>La formazione sindacale</a:t>
            </a:r>
          </a:p>
          <a:p>
            <a:pPr algn="just"/>
            <a:endParaRPr lang="it-IT" sz="2600" dirty="0">
              <a:solidFill>
                <a:srgbClr val="990099"/>
              </a:solidFill>
              <a:latin typeface="Poppins-Light"/>
            </a:endParaRPr>
          </a:p>
          <a:p>
            <a:pPr algn="just"/>
            <a:r>
              <a:rPr lang="it-IT" sz="2600" dirty="0">
                <a:solidFill>
                  <a:srgbClr val="990099"/>
                </a:solidFill>
                <a:latin typeface="Poppins-Light"/>
              </a:rPr>
              <a:t>La comunicazione</a:t>
            </a:r>
          </a:p>
          <a:p>
            <a:pPr algn="just"/>
            <a:endParaRPr lang="it-IT" sz="2600" dirty="0">
              <a:solidFill>
                <a:srgbClr val="990099"/>
              </a:solidFill>
              <a:latin typeface="Poppins-Light"/>
            </a:endParaRPr>
          </a:p>
          <a:p>
            <a:pPr algn="just"/>
            <a:endParaRPr lang="it-IT" sz="2600" dirty="0">
              <a:solidFill>
                <a:srgbClr val="990099"/>
              </a:solidFill>
              <a:latin typeface="Poppins-Light"/>
            </a:endParaRPr>
          </a:p>
          <a:p>
            <a:pPr algn="ctr"/>
            <a:r>
              <a:rPr lang="it-IT" sz="2600" b="1" dirty="0">
                <a:solidFill>
                  <a:srgbClr val="00B050"/>
                </a:solidFill>
                <a:latin typeface="Poppins-Light"/>
              </a:rPr>
              <a:t>PER UNA NUOVA CULTURA DEL LAVORO</a:t>
            </a:r>
          </a:p>
          <a:p>
            <a:pPr algn="just"/>
            <a:endParaRPr lang="it-IT" sz="2600" b="1" dirty="0">
              <a:solidFill>
                <a:srgbClr val="02EE1E"/>
              </a:solidFill>
              <a:latin typeface="Poppins-Light"/>
            </a:endParaRPr>
          </a:p>
        </p:txBody>
      </p:sp>
      <p:sp>
        <p:nvSpPr>
          <p:cNvPr id="2" name="CasellaDiTesto 1">
            <a:extLst>
              <a:ext uri="{FF2B5EF4-FFF2-40B4-BE49-F238E27FC236}">
                <a16:creationId xmlns:a16="http://schemas.microsoft.com/office/drawing/2014/main" id="{27609475-02BC-81FF-8599-3057CB37D6CD}"/>
              </a:ext>
            </a:extLst>
          </p:cNvPr>
          <p:cNvSpPr txBox="1"/>
          <p:nvPr/>
        </p:nvSpPr>
        <p:spPr>
          <a:xfrm>
            <a:off x="7020272" y="6227440"/>
            <a:ext cx="1908212" cy="369332"/>
          </a:xfrm>
          <a:prstGeom prst="rect">
            <a:avLst/>
          </a:prstGeom>
          <a:noFill/>
        </p:spPr>
        <p:txBody>
          <a:bodyPr wrap="square" rtlCol="0">
            <a:spAutoFit/>
          </a:bodyPr>
          <a:lstStyle/>
          <a:p>
            <a:r>
              <a:rPr lang="it-IT" sz="1800" dirty="0"/>
              <a:t>Capitolo III</a:t>
            </a:r>
          </a:p>
        </p:txBody>
      </p:sp>
      <p:pic>
        <p:nvPicPr>
          <p:cNvPr id="8194" name="Picture 2" descr="2 quadretti con frase motivazionale “Le sfide sono ciò che rende la vita  interessante… Superarle è ciò che le da significato”. : Amazon.it: Prodotti  Handmade">
            <a:extLst>
              <a:ext uri="{FF2B5EF4-FFF2-40B4-BE49-F238E27FC236}">
                <a16:creationId xmlns:a16="http://schemas.microsoft.com/office/drawing/2014/main" id="{8D4D111F-FDA9-924C-E932-0BB6F320B5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353" y="1196752"/>
            <a:ext cx="249289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1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A2A5-5FB9-E700-1026-325AF35ED4C9}"/>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CDB49816-56B5-E980-B856-6B1318390A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7CB41CF7-8510-640A-A800-16FF1F86A12F}"/>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2" name="CasellaDiTesto 1">
            <a:extLst>
              <a:ext uri="{FF2B5EF4-FFF2-40B4-BE49-F238E27FC236}">
                <a16:creationId xmlns:a16="http://schemas.microsoft.com/office/drawing/2014/main" id="{9FC9AB3E-A6CB-FCC6-58B4-B88A71A5E81B}"/>
              </a:ext>
            </a:extLst>
          </p:cNvPr>
          <p:cNvSpPr txBox="1"/>
          <p:nvPr/>
        </p:nvSpPr>
        <p:spPr>
          <a:xfrm>
            <a:off x="7020272" y="6227440"/>
            <a:ext cx="1908212" cy="369332"/>
          </a:xfrm>
          <a:prstGeom prst="rect">
            <a:avLst/>
          </a:prstGeom>
          <a:noFill/>
        </p:spPr>
        <p:txBody>
          <a:bodyPr wrap="square" rtlCol="0">
            <a:spAutoFit/>
          </a:bodyPr>
          <a:lstStyle/>
          <a:p>
            <a:r>
              <a:rPr lang="it-IT" sz="1800" dirty="0"/>
              <a:t>Capitolo III</a:t>
            </a:r>
          </a:p>
        </p:txBody>
      </p:sp>
      <p:sp>
        <p:nvSpPr>
          <p:cNvPr id="4" name="CasellaDiTesto 3">
            <a:extLst>
              <a:ext uri="{FF2B5EF4-FFF2-40B4-BE49-F238E27FC236}">
                <a16:creationId xmlns:a16="http://schemas.microsoft.com/office/drawing/2014/main" id="{BA40D475-6EFC-57AE-22CC-9656A374E820}"/>
              </a:ext>
            </a:extLst>
          </p:cNvPr>
          <p:cNvSpPr txBox="1"/>
          <p:nvPr/>
        </p:nvSpPr>
        <p:spPr>
          <a:xfrm>
            <a:off x="503548" y="791046"/>
            <a:ext cx="8136904" cy="4616648"/>
          </a:xfrm>
          <a:prstGeom prst="rect">
            <a:avLst/>
          </a:prstGeom>
          <a:noFill/>
        </p:spPr>
        <p:txBody>
          <a:bodyPr wrap="square">
            <a:spAutoFit/>
          </a:bodyPr>
          <a:lstStyle/>
          <a:p>
            <a:pPr algn="just"/>
            <a:r>
              <a:rPr lang="it-IT" sz="2400" b="0" u="none" strike="noStrike" baseline="0" dirty="0">
                <a:solidFill>
                  <a:srgbClr val="221F1F"/>
                </a:solidFill>
                <a:latin typeface="Poppins-LightItalic"/>
              </a:rPr>
              <a:t>La Cisl è come il viandante della poesia di Frost: </a:t>
            </a:r>
          </a:p>
          <a:p>
            <a:pPr algn="just"/>
            <a:endParaRPr lang="it-IT" i="1" dirty="0">
              <a:solidFill>
                <a:srgbClr val="221F1F"/>
              </a:solidFill>
              <a:latin typeface="Poppins-LightItalic"/>
            </a:endParaRPr>
          </a:p>
          <a:p>
            <a:pPr algn="just"/>
            <a:endParaRPr lang="it-IT" i="1" dirty="0">
              <a:solidFill>
                <a:srgbClr val="221F1F"/>
              </a:solidFill>
              <a:latin typeface="Poppins-LightItalic"/>
            </a:endParaRPr>
          </a:p>
          <a:p>
            <a:pPr algn="just"/>
            <a:endParaRPr lang="it-IT" i="1" dirty="0">
              <a:solidFill>
                <a:srgbClr val="221F1F"/>
              </a:solidFill>
              <a:latin typeface="Poppins-LightItalic"/>
            </a:endParaRPr>
          </a:p>
          <a:p>
            <a:pPr algn="just"/>
            <a:endParaRPr lang="it-IT" sz="1000" i="1" dirty="0">
              <a:solidFill>
                <a:srgbClr val="221F1F"/>
              </a:solidFill>
              <a:latin typeface="Poppins-LightItalic"/>
            </a:endParaRPr>
          </a:p>
          <a:p>
            <a:pPr algn="just"/>
            <a:endParaRPr lang="it-IT" sz="1000" i="1" dirty="0">
              <a:solidFill>
                <a:srgbClr val="221F1F"/>
              </a:solidFill>
              <a:latin typeface="Poppins-LightItalic"/>
            </a:endParaRPr>
          </a:p>
          <a:p>
            <a:pPr algn="ctr"/>
            <a:r>
              <a:rPr lang="it-IT" sz="2400" b="1" i="1" u="none" strike="noStrike" baseline="0" dirty="0">
                <a:solidFill>
                  <a:schemeClr val="accent2">
                    <a:lumMod val="60000"/>
                    <a:lumOff val="40000"/>
                  </a:schemeClr>
                </a:solidFill>
                <a:latin typeface="Poppins-LightItalic"/>
              </a:rPr>
              <a:t>“due strade divergevano in un bosco </a:t>
            </a:r>
          </a:p>
          <a:p>
            <a:pPr algn="ctr"/>
            <a:r>
              <a:rPr lang="it-IT" sz="2400" b="1" i="1" u="none" strike="noStrike" baseline="0" dirty="0">
                <a:solidFill>
                  <a:schemeClr val="accent2">
                    <a:lumMod val="60000"/>
                    <a:lumOff val="40000"/>
                  </a:schemeClr>
                </a:solidFill>
                <a:latin typeface="Poppins-LightItalic"/>
              </a:rPr>
              <a:t>ed io/io presi la meno battuta, </a:t>
            </a:r>
          </a:p>
          <a:p>
            <a:pPr algn="ctr"/>
            <a:r>
              <a:rPr lang="it-IT" sz="2400" b="1" i="1" u="none" strike="noStrike" baseline="0" dirty="0">
                <a:solidFill>
                  <a:schemeClr val="accent2">
                    <a:lumMod val="60000"/>
                    <a:lumOff val="40000"/>
                  </a:schemeClr>
                </a:solidFill>
                <a:latin typeface="Poppins-LightItalic"/>
              </a:rPr>
              <a:t>e questo ha fatto tutta la differenza”</a:t>
            </a:r>
          </a:p>
          <a:p>
            <a:pPr algn="l"/>
            <a:endParaRPr lang="it-IT" sz="1000" i="1" dirty="0">
              <a:solidFill>
                <a:srgbClr val="221F1F"/>
              </a:solidFill>
              <a:latin typeface="Poppins-LightItalic"/>
            </a:endParaRPr>
          </a:p>
          <a:p>
            <a:pPr algn="just"/>
            <a:r>
              <a:rPr lang="it-IT" sz="2400" b="0" u="none" strike="noStrike" baseline="0" dirty="0">
                <a:solidFill>
                  <a:srgbClr val="221F1F"/>
                </a:solidFill>
                <a:latin typeface="Poppins-LightItalic"/>
              </a:rPr>
              <a:t>Continueremo a transitare sulla strada meno battuta, come spesso abbiamo fatto nella nostra storia, avendo spesso anticipato ciò che altri rivendicavano di avere inventato dopo vent’anni.</a:t>
            </a:r>
            <a:endParaRPr lang="it-IT" dirty="0"/>
          </a:p>
        </p:txBody>
      </p:sp>
      <p:pic>
        <p:nvPicPr>
          <p:cNvPr id="9218" name="Picture 2" descr="Il Sentiero del Viandante: in cammino da Lecco a Colico in quattro comode  tappe | Ohga!">
            <a:extLst>
              <a:ext uri="{FF2B5EF4-FFF2-40B4-BE49-F238E27FC236}">
                <a16:creationId xmlns:a16="http://schemas.microsoft.com/office/drawing/2014/main" id="{A108E0E0-5DE0-4B74-4B24-C138DBE617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268760"/>
            <a:ext cx="1666800" cy="11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7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575556" y="741180"/>
            <a:ext cx="7992888" cy="3607398"/>
          </a:xfrm>
          <a:prstGeom prst="rect">
            <a:avLst/>
          </a:prstGeom>
          <a:noFill/>
        </p:spPr>
        <p:txBody>
          <a:bodyPr wrap="square">
            <a:spAutoFit/>
          </a:bodyPr>
          <a:lstStyle/>
          <a:p>
            <a:pPr algn="ctr"/>
            <a:r>
              <a:rPr lang="it-IT" sz="1800" i="1" dirty="0"/>
              <a:t>L’articolato dei Temi Congressuali si sviluppa così:</a:t>
            </a:r>
          </a:p>
          <a:p>
            <a:pPr algn="ctr"/>
            <a:endParaRPr lang="it-IT" sz="1800" i="1" dirty="0"/>
          </a:p>
          <a:p>
            <a:pPr algn="ctr"/>
            <a:endParaRPr lang="it-IT" sz="1800" i="1" dirty="0"/>
          </a:p>
          <a:p>
            <a:pPr marL="285750" indent="-285750">
              <a:lnSpc>
                <a:spcPct val="200000"/>
              </a:lnSpc>
              <a:buFontTx/>
              <a:buChar char="-"/>
            </a:pPr>
            <a:r>
              <a:rPr lang="it-IT" sz="1800" i="1" dirty="0"/>
              <a:t>Prefazione</a:t>
            </a:r>
          </a:p>
          <a:p>
            <a:pPr marL="285750" indent="-285750">
              <a:lnSpc>
                <a:spcPct val="200000"/>
              </a:lnSpc>
              <a:buFontTx/>
              <a:buChar char="-"/>
            </a:pPr>
            <a:r>
              <a:rPr lang="it-IT" sz="1800" i="1" dirty="0"/>
              <a:t>Capitolo I – L’Italia nella società del rischio</a:t>
            </a:r>
          </a:p>
          <a:p>
            <a:pPr marL="285750" indent="-285750">
              <a:lnSpc>
                <a:spcPct val="200000"/>
              </a:lnSpc>
              <a:buFontTx/>
              <a:buChar char="-"/>
            </a:pPr>
            <a:r>
              <a:rPr lang="it-IT" sz="1800" i="1" dirty="0"/>
              <a:t>Capitolo II – Temi di discussione congressuale</a:t>
            </a:r>
          </a:p>
          <a:p>
            <a:pPr marL="285750" indent="-285750">
              <a:lnSpc>
                <a:spcPct val="200000"/>
              </a:lnSpc>
              <a:buFontTx/>
              <a:buChar char="-"/>
            </a:pPr>
            <a:r>
              <a:rPr lang="it-IT" sz="1800" i="1" dirty="0"/>
              <a:t>Capitolo III – La Cisl come organizzazione efficace</a:t>
            </a:r>
          </a:p>
          <a:p>
            <a:pPr marL="285750" indent="-285750">
              <a:lnSpc>
                <a:spcPct val="200000"/>
              </a:lnSpc>
              <a:buFontTx/>
              <a:buChar char="-"/>
            </a:pPr>
            <a:r>
              <a:rPr lang="it-IT" sz="1800" i="1" dirty="0"/>
              <a:t>Lavorare insieme per una CISL più forte</a:t>
            </a:r>
          </a:p>
        </p:txBody>
      </p:sp>
    </p:spTree>
    <p:extLst>
      <p:ext uri="{BB962C8B-B14F-4D97-AF65-F5344CB8AC3E}">
        <p14:creationId xmlns:p14="http://schemas.microsoft.com/office/powerpoint/2010/main" val="138652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575556" y="741180"/>
            <a:ext cx="7992888" cy="5078313"/>
          </a:xfrm>
          <a:prstGeom prst="rect">
            <a:avLst/>
          </a:prstGeom>
          <a:noFill/>
        </p:spPr>
        <p:txBody>
          <a:bodyPr wrap="square">
            <a:spAutoFit/>
          </a:bodyPr>
          <a:lstStyle/>
          <a:p>
            <a:pPr algn="l"/>
            <a:endParaRPr lang="it-IT" sz="1800" b="0" i="0" u="none" strike="noStrike" baseline="0" dirty="0">
              <a:latin typeface="Poppins-Light"/>
            </a:endParaRPr>
          </a:p>
          <a:p>
            <a:pPr algn="just"/>
            <a:r>
              <a:rPr lang="it-IT" sz="1800" b="0" i="0" u="none" strike="noStrike" baseline="0" dirty="0">
                <a:latin typeface="Poppins-Light"/>
              </a:rPr>
              <a:t>Il Congresso rappresenta l’occasione per mettere a punto la bussola del presente ed impostare la rotta verso il futuro, non solo con la comprensione di quanto accade in un dato momento, ma anche attraverso l’anticipazione strategica e l’innovazione.</a:t>
            </a:r>
          </a:p>
          <a:p>
            <a:pPr algn="just"/>
            <a:endParaRPr lang="it-IT" sz="1800" b="0" i="0" u="none" strike="noStrike" baseline="0" dirty="0">
              <a:latin typeface="Poppins-Light"/>
            </a:endParaRPr>
          </a:p>
          <a:p>
            <a:pPr algn="just"/>
            <a:endParaRPr lang="it-IT" sz="1800" dirty="0">
              <a:latin typeface="Poppins-Light"/>
            </a:endParaRPr>
          </a:p>
          <a:p>
            <a:pPr algn="just"/>
            <a:r>
              <a:rPr lang="it-IT" sz="1800" dirty="0">
                <a:latin typeface="Poppins-Light"/>
              </a:rPr>
              <a:t>Un tempo complesso è quello nel quale siamo immersi.</a:t>
            </a:r>
          </a:p>
          <a:p>
            <a:pPr algn="just"/>
            <a:endParaRPr lang="it-IT" sz="1800" dirty="0">
              <a:latin typeface="Poppins-Light"/>
            </a:endParaRPr>
          </a:p>
          <a:p>
            <a:pPr algn="just"/>
            <a:endParaRPr lang="it-IT" sz="1800" dirty="0">
              <a:latin typeface="Poppins-Light"/>
            </a:endParaRPr>
          </a:p>
          <a:p>
            <a:pPr algn="just"/>
            <a:r>
              <a:rPr lang="it-IT" sz="1800" dirty="0" err="1">
                <a:latin typeface="Poppins-Light"/>
              </a:rPr>
              <a:t>Covid</a:t>
            </a:r>
            <a:r>
              <a:rPr lang="it-IT" sz="1800" dirty="0">
                <a:latin typeface="Poppins-Light"/>
              </a:rPr>
              <a:t> ha amplificato le criticità in questa nuova ‘Società del </a:t>
            </a:r>
            <a:r>
              <a:rPr lang="it-IT" sz="1800" dirty="0" err="1">
                <a:latin typeface="Poppins-Light"/>
              </a:rPr>
              <a:t>Rischio’</a:t>
            </a:r>
            <a:r>
              <a:rPr lang="it-IT" sz="1800" dirty="0">
                <a:latin typeface="Poppins-Light"/>
              </a:rPr>
              <a:t> in cui nessuno si salva da solo.</a:t>
            </a:r>
          </a:p>
          <a:p>
            <a:pPr algn="just"/>
            <a:endParaRPr lang="it-IT" sz="1800" dirty="0">
              <a:latin typeface="Poppins-Light"/>
            </a:endParaRPr>
          </a:p>
          <a:p>
            <a:pPr algn="just"/>
            <a:endParaRPr lang="it-IT" sz="1800" dirty="0">
              <a:latin typeface="Poppins-Light"/>
            </a:endParaRPr>
          </a:p>
          <a:p>
            <a:pPr algn="just"/>
            <a:r>
              <a:rPr lang="it-IT" sz="1800" dirty="0">
                <a:latin typeface="Poppins-Light"/>
              </a:rPr>
              <a:t>Il ruolo ed il futuro dell’Europa sono ad un bivio decisivo </a:t>
            </a:r>
          </a:p>
          <a:p>
            <a:pPr algn="just"/>
            <a:endParaRPr lang="it-IT" sz="1800" i="1" dirty="0">
              <a:latin typeface="Poppins-Light"/>
            </a:endParaRPr>
          </a:p>
          <a:p>
            <a:pPr algn="just"/>
            <a:endParaRPr lang="it-IT" sz="1800" i="1" dirty="0">
              <a:latin typeface="Poppins-Light"/>
            </a:endParaRPr>
          </a:p>
          <a:p>
            <a:pPr algn="just"/>
            <a:endParaRPr lang="it-IT" sz="1800" i="1" dirty="0"/>
          </a:p>
        </p:txBody>
      </p:sp>
      <p:sp>
        <p:nvSpPr>
          <p:cNvPr id="2" name="CasellaDiTesto 1">
            <a:extLst>
              <a:ext uri="{FF2B5EF4-FFF2-40B4-BE49-F238E27FC236}">
                <a16:creationId xmlns:a16="http://schemas.microsoft.com/office/drawing/2014/main" id="{F9838E64-645A-4DF9-A39C-6535D399D267}"/>
              </a:ext>
            </a:extLst>
          </p:cNvPr>
          <p:cNvSpPr txBox="1"/>
          <p:nvPr/>
        </p:nvSpPr>
        <p:spPr>
          <a:xfrm>
            <a:off x="6948264" y="6227440"/>
            <a:ext cx="1908212" cy="369332"/>
          </a:xfrm>
          <a:prstGeom prst="rect">
            <a:avLst/>
          </a:prstGeom>
          <a:noFill/>
        </p:spPr>
        <p:txBody>
          <a:bodyPr wrap="square" rtlCol="0">
            <a:spAutoFit/>
          </a:bodyPr>
          <a:lstStyle/>
          <a:p>
            <a:r>
              <a:rPr lang="it-IT" sz="1800" dirty="0"/>
              <a:t>Prefazione</a:t>
            </a:r>
          </a:p>
        </p:txBody>
      </p:sp>
    </p:spTree>
    <p:extLst>
      <p:ext uri="{BB962C8B-B14F-4D97-AF65-F5344CB8AC3E}">
        <p14:creationId xmlns:p14="http://schemas.microsoft.com/office/powerpoint/2010/main" val="317214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449542" y="224789"/>
            <a:ext cx="8082898" cy="6555641"/>
          </a:xfrm>
          <a:prstGeom prst="rect">
            <a:avLst/>
          </a:prstGeom>
          <a:noFill/>
        </p:spPr>
        <p:txBody>
          <a:bodyPr wrap="square">
            <a:spAutoFit/>
          </a:bodyPr>
          <a:lstStyle/>
          <a:p>
            <a:pPr algn="l"/>
            <a:endParaRPr lang="it-IT" sz="1800" b="0" i="0" u="none" strike="noStrike" baseline="0" dirty="0">
              <a:latin typeface="Poppins-Light"/>
            </a:endParaRPr>
          </a:p>
          <a:p>
            <a:pPr algn="ctr"/>
            <a:r>
              <a:rPr lang="it-IT" sz="1800" b="0" i="0" u="none" strike="noStrike" baseline="0" dirty="0">
                <a:latin typeface="Poppins-Light"/>
              </a:rPr>
              <a:t>La chiave di volta per noi è la </a:t>
            </a:r>
          </a:p>
          <a:p>
            <a:pPr algn="ctr"/>
            <a:r>
              <a:rPr lang="it-IT" sz="2600" b="1" i="0" u="none" strike="noStrike" baseline="0" dirty="0">
                <a:solidFill>
                  <a:srgbClr val="006C00"/>
                </a:solidFill>
                <a:latin typeface="Poppins-Light"/>
              </a:rPr>
              <a:t>PARTECIPAZIONE</a:t>
            </a:r>
          </a:p>
          <a:p>
            <a:pPr algn="just"/>
            <a:endParaRPr lang="it-IT" sz="2000" dirty="0">
              <a:latin typeface="Poppins-Light"/>
            </a:endParaRPr>
          </a:p>
          <a:p>
            <a:pPr algn="just"/>
            <a:r>
              <a:rPr lang="it-IT" sz="2000" dirty="0">
                <a:latin typeface="Poppins-Light"/>
              </a:rPr>
              <a:t>Partecipazione come:</a:t>
            </a:r>
          </a:p>
          <a:p>
            <a:pPr algn="just"/>
            <a:r>
              <a:rPr lang="it-IT" sz="2000" dirty="0">
                <a:latin typeface="Poppins-Light"/>
              </a:rPr>
              <a:t>- Capacità del Paese di fare sistema</a:t>
            </a:r>
          </a:p>
          <a:p>
            <a:pPr algn="just"/>
            <a:r>
              <a:rPr lang="it-IT" sz="2000" dirty="0">
                <a:latin typeface="Poppins-Light"/>
              </a:rPr>
              <a:t>- Inclusione</a:t>
            </a:r>
          </a:p>
          <a:p>
            <a:pPr algn="just"/>
            <a:r>
              <a:rPr lang="it-IT" sz="2000" dirty="0">
                <a:latin typeface="Poppins-Light"/>
              </a:rPr>
              <a:t>- Corresponsabilità</a:t>
            </a:r>
          </a:p>
          <a:p>
            <a:pPr algn="just"/>
            <a:endParaRPr lang="it-IT" sz="2000" dirty="0">
              <a:latin typeface="Poppins-Light"/>
            </a:endParaRPr>
          </a:p>
          <a:p>
            <a:pPr algn="just"/>
            <a:r>
              <a:rPr lang="it-IT" sz="2000" dirty="0">
                <a:latin typeface="Poppins-Light"/>
              </a:rPr>
              <a:t>Interpretare e governare il cambiamento indirizzandolo verso un nuovo umanesimo del lavoro.</a:t>
            </a:r>
          </a:p>
          <a:p>
            <a:pPr algn="just"/>
            <a:endParaRPr lang="it-IT" sz="2000" dirty="0">
              <a:latin typeface="Poppins-Light"/>
            </a:endParaRPr>
          </a:p>
          <a:p>
            <a:pPr algn="just"/>
            <a:r>
              <a:rPr lang="it-IT" sz="2000" dirty="0">
                <a:latin typeface="Poppins-Light"/>
              </a:rPr>
              <a:t>Non solo interpretare ma anche orientare il futuro, con la nostra identità non dottrinale, autonoma, associativa</a:t>
            </a:r>
          </a:p>
          <a:p>
            <a:pPr algn="just"/>
            <a:endParaRPr lang="it-IT" sz="2000" dirty="0">
              <a:latin typeface="Poppins-Light"/>
            </a:endParaRPr>
          </a:p>
          <a:p>
            <a:pPr algn="ctr"/>
            <a:r>
              <a:rPr lang="it-IT" sz="2600" b="1" dirty="0">
                <a:solidFill>
                  <a:srgbClr val="006C00"/>
                </a:solidFill>
                <a:latin typeface="Poppins-Light"/>
              </a:rPr>
              <a:t>PROSSIMITA’ e TERRITORIO</a:t>
            </a:r>
          </a:p>
          <a:p>
            <a:pPr marL="342900" indent="-342900" algn="just">
              <a:buFontTx/>
              <a:buChar char="-"/>
            </a:pPr>
            <a:endParaRPr lang="it-IT" sz="2000" dirty="0">
              <a:latin typeface="Poppins-Light"/>
            </a:endParaRPr>
          </a:p>
          <a:p>
            <a:pPr marL="285750" indent="-285750" algn="just">
              <a:buFontTx/>
              <a:buChar char="-"/>
            </a:pPr>
            <a:endParaRPr lang="it-IT" sz="1800" dirty="0">
              <a:latin typeface="Poppins-Light"/>
            </a:endParaRPr>
          </a:p>
          <a:p>
            <a:pPr algn="just"/>
            <a:endParaRPr lang="it-IT" sz="1800" i="1" dirty="0">
              <a:latin typeface="Poppins-Light"/>
            </a:endParaRPr>
          </a:p>
          <a:p>
            <a:pPr algn="just"/>
            <a:endParaRPr lang="it-IT" sz="1800" i="1" dirty="0">
              <a:latin typeface="Poppins-Light"/>
            </a:endParaRPr>
          </a:p>
          <a:p>
            <a:pPr algn="just"/>
            <a:endParaRPr lang="it-IT" sz="1800" i="1" dirty="0"/>
          </a:p>
        </p:txBody>
      </p:sp>
      <p:sp>
        <p:nvSpPr>
          <p:cNvPr id="2" name="CasellaDiTesto 1">
            <a:extLst>
              <a:ext uri="{FF2B5EF4-FFF2-40B4-BE49-F238E27FC236}">
                <a16:creationId xmlns:a16="http://schemas.microsoft.com/office/drawing/2014/main" id="{F9838E64-645A-4DF9-A39C-6535D399D267}"/>
              </a:ext>
            </a:extLst>
          </p:cNvPr>
          <p:cNvSpPr txBox="1"/>
          <p:nvPr/>
        </p:nvSpPr>
        <p:spPr>
          <a:xfrm>
            <a:off x="6819691" y="6253790"/>
            <a:ext cx="1908212" cy="369332"/>
          </a:xfrm>
          <a:prstGeom prst="rect">
            <a:avLst/>
          </a:prstGeom>
          <a:noFill/>
        </p:spPr>
        <p:txBody>
          <a:bodyPr wrap="square" rtlCol="0">
            <a:spAutoFit/>
          </a:bodyPr>
          <a:lstStyle/>
          <a:p>
            <a:r>
              <a:rPr lang="it-IT" sz="1800" dirty="0"/>
              <a:t>Prefazione</a:t>
            </a:r>
          </a:p>
        </p:txBody>
      </p:sp>
      <p:pic>
        <p:nvPicPr>
          <p:cNvPr id="1026" name="Picture 2" descr="Chiave di volta | Modo di dire | Significato | Esempi | Scuola e cultura">
            <a:extLst>
              <a:ext uri="{FF2B5EF4-FFF2-40B4-BE49-F238E27FC236}">
                <a16:creationId xmlns:a16="http://schemas.microsoft.com/office/drawing/2014/main" id="{452D8D20-966F-4E6E-BD1A-B04ED8E86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290" y="1052736"/>
            <a:ext cx="1512168" cy="100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5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467544" y="398667"/>
            <a:ext cx="8082898" cy="738664"/>
          </a:xfrm>
          <a:prstGeom prst="rect">
            <a:avLst/>
          </a:prstGeom>
          <a:noFill/>
        </p:spPr>
        <p:txBody>
          <a:bodyPr wrap="square">
            <a:spAutoFit/>
          </a:bodyPr>
          <a:lstStyle/>
          <a:p>
            <a:pPr algn="ctr"/>
            <a:r>
              <a:rPr lang="it-IT" dirty="0">
                <a:latin typeface="Poppins-Light"/>
              </a:rPr>
              <a:t>L’emergenza tende a diventare la norma</a:t>
            </a:r>
            <a:endParaRPr lang="it-IT" sz="1800" dirty="0">
              <a:latin typeface="Poppins-Light"/>
            </a:endParaRPr>
          </a:p>
          <a:p>
            <a:pPr algn="just"/>
            <a:endParaRPr lang="it-IT" sz="1800" dirty="0">
              <a:latin typeface="Poppins-Light"/>
            </a:endParaRPr>
          </a:p>
        </p:txBody>
      </p:sp>
      <p:sp>
        <p:nvSpPr>
          <p:cNvPr id="2" name="CasellaDiTesto 1">
            <a:extLst>
              <a:ext uri="{FF2B5EF4-FFF2-40B4-BE49-F238E27FC236}">
                <a16:creationId xmlns:a16="http://schemas.microsoft.com/office/drawing/2014/main" id="{F9838E64-645A-4DF9-A39C-6535D399D267}"/>
              </a:ext>
            </a:extLst>
          </p:cNvPr>
          <p:cNvSpPr txBox="1"/>
          <p:nvPr/>
        </p:nvSpPr>
        <p:spPr>
          <a:xfrm>
            <a:off x="7020272" y="6227440"/>
            <a:ext cx="1908212" cy="369332"/>
          </a:xfrm>
          <a:prstGeom prst="rect">
            <a:avLst/>
          </a:prstGeom>
          <a:noFill/>
        </p:spPr>
        <p:txBody>
          <a:bodyPr wrap="square" rtlCol="0">
            <a:spAutoFit/>
          </a:bodyPr>
          <a:lstStyle/>
          <a:p>
            <a:r>
              <a:rPr lang="it-IT" sz="1800" dirty="0"/>
              <a:t>Capitolo I</a:t>
            </a:r>
          </a:p>
        </p:txBody>
      </p:sp>
      <p:sp>
        <p:nvSpPr>
          <p:cNvPr id="3" name="CasellaDiTesto 2">
            <a:extLst>
              <a:ext uri="{FF2B5EF4-FFF2-40B4-BE49-F238E27FC236}">
                <a16:creationId xmlns:a16="http://schemas.microsoft.com/office/drawing/2014/main" id="{AB9E6F38-0761-4409-9647-1FBF17DA0FBE}"/>
              </a:ext>
            </a:extLst>
          </p:cNvPr>
          <p:cNvSpPr txBox="1"/>
          <p:nvPr/>
        </p:nvSpPr>
        <p:spPr>
          <a:xfrm>
            <a:off x="5263691" y="1282371"/>
            <a:ext cx="3186354" cy="3293209"/>
          </a:xfrm>
          <a:prstGeom prst="rect">
            <a:avLst/>
          </a:prstGeom>
          <a:noFill/>
          <a:ln w="6350">
            <a:solidFill>
              <a:schemeClr val="tx1"/>
            </a:solidFill>
          </a:ln>
        </p:spPr>
        <p:txBody>
          <a:bodyPr wrap="square" rtlCol="0">
            <a:spAutoFit/>
          </a:bodyPr>
          <a:lstStyle/>
          <a:p>
            <a:pPr algn="just"/>
            <a:r>
              <a:rPr lang="it-IT" sz="1600" dirty="0">
                <a:latin typeface="Poppins-Light"/>
              </a:rPr>
              <a:t>LA GUERRA</a:t>
            </a:r>
          </a:p>
          <a:p>
            <a:pPr algn="just"/>
            <a:endParaRPr lang="it-IT" sz="1600" dirty="0">
              <a:latin typeface="Poppins-Light"/>
            </a:endParaRPr>
          </a:p>
          <a:p>
            <a:pPr algn="l"/>
            <a:r>
              <a:rPr lang="it-IT" sz="1600" dirty="0">
                <a:latin typeface="Poppins-Light"/>
              </a:rPr>
              <a:t>Ucraina= una pace giusta, ben diversa da un quieto vivere</a:t>
            </a:r>
          </a:p>
          <a:p>
            <a:pPr algn="l"/>
            <a:endParaRPr lang="it-IT" sz="1600" dirty="0">
              <a:latin typeface="Poppins-Light"/>
            </a:endParaRPr>
          </a:p>
          <a:p>
            <a:pPr algn="l"/>
            <a:r>
              <a:rPr lang="it-IT" sz="1600" dirty="0">
                <a:latin typeface="Poppins-Light"/>
              </a:rPr>
              <a:t>Medioriente = l’assoluta condanna di ogni forma di terrorismo e l’affermazione del principio dei due popoli e due Stati.</a:t>
            </a:r>
          </a:p>
          <a:p>
            <a:pPr algn="l"/>
            <a:endParaRPr lang="it-IT" sz="1600" dirty="0">
              <a:latin typeface="Poppins-Light"/>
            </a:endParaRPr>
          </a:p>
          <a:p>
            <a:pPr algn="l"/>
            <a:endParaRPr lang="it-IT" sz="1600" dirty="0">
              <a:latin typeface="Poppins-Light"/>
            </a:endParaRPr>
          </a:p>
        </p:txBody>
      </p:sp>
      <p:sp>
        <p:nvSpPr>
          <p:cNvPr id="4" name="CasellaDiTesto 3">
            <a:extLst>
              <a:ext uri="{FF2B5EF4-FFF2-40B4-BE49-F238E27FC236}">
                <a16:creationId xmlns:a16="http://schemas.microsoft.com/office/drawing/2014/main" id="{62BD21AD-EC08-4E2B-B75C-B94AC1E42BC4}"/>
              </a:ext>
            </a:extLst>
          </p:cNvPr>
          <p:cNvSpPr txBox="1"/>
          <p:nvPr/>
        </p:nvSpPr>
        <p:spPr>
          <a:xfrm>
            <a:off x="593558" y="1340768"/>
            <a:ext cx="3186355" cy="2520280"/>
          </a:xfrm>
          <a:prstGeom prst="rect">
            <a:avLst/>
          </a:prstGeom>
          <a:noFill/>
          <a:ln w="6350">
            <a:solidFill>
              <a:schemeClr val="tx1"/>
            </a:solidFill>
          </a:ln>
        </p:spPr>
        <p:txBody>
          <a:bodyPr wrap="square" rtlCol="0">
            <a:spAutoFit/>
          </a:bodyPr>
          <a:lstStyle/>
          <a:p>
            <a:r>
              <a:rPr lang="it-IT" sz="1600" dirty="0">
                <a:latin typeface="Poppins-Light"/>
              </a:rPr>
              <a:t>LA PANDEMIA</a:t>
            </a:r>
          </a:p>
          <a:p>
            <a:endParaRPr lang="it-IT" sz="1600" dirty="0">
              <a:latin typeface="Poppins-Light"/>
            </a:endParaRPr>
          </a:p>
          <a:p>
            <a:r>
              <a:rPr lang="it-IT" sz="1600" dirty="0" err="1">
                <a:latin typeface="Poppins-Light"/>
              </a:rPr>
              <a:t>Sindemia</a:t>
            </a:r>
            <a:r>
              <a:rPr lang="it-IT" sz="1600" dirty="0">
                <a:latin typeface="Poppins-Light"/>
              </a:rPr>
              <a:t> = interazione tra le malattie a rapida diffusione e le condizioni sociali delle persone. La salute di ciascuno dipende da quella di tutti</a:t>
            </a:r>
          </a:p>
          <a:p>
            <a:endParaRPr lang="it-IT" dirty="0"/>
          </a:p>
        </p:txBody>
      </p:sp>
      <p:sp>
        <p:nvSpPr>
          <p:cNvPr id="9" name="CasellaDiTesto 8">
            <a:extLst>
              <a:ext uri="{FF2B5EF4-FFF2-40B4-BE49-F238E27FC236}">
                <a16:creationId xmlns:a16="http://schemas.microsoft.com/office/drawing/2014/main" id="{DAAD9E73-4ABC-45A0-B9AD-DD40C410102B}"/>
              </a:ext>
            </a:extLst>
          </p:cNvPr>
          <p:cNvSpPr txBox="1"/>
          <p:nvPr/>
        </p:nvSpPr>
        <p:spPr>
          <a:xfrm>
            <a:off x="501661" y="4831933"/>
            <a:ext cx="8082898" cy="1384995"/>
          </a:xfrm>
          <a:prstGeom prst="rect">
            <a:avLst/>
          </a:prstGeom>
          <a:noFill/>
        </p:spPr>
        <p:txBody>
          <a:bodyPr wrap="square">
            <a:spAutoFit/>
          </a:bodyPr>
          <a:lstStyle/>
          <a:p>
            <a:pPr algn="ctr"/>
            <a:r>
              <a:rPr lang="it-IT" dirty="0">
                <a:latin typeface="Poppins-Light"/>
              </a:rPr>
              <a:t>La libertà individuale esiste solamente se è anche essere liberi insieme</a:t>
            </a:r>
          </a:p>
          <a:p>
            <a:pPr marL="285750" indent="-285750" algn="just">
              <a:buFontTx/>
              <a:buChar char="-"/>
            </a:pPr>
            <a:endParaRPr lang="it-IT" sz="1800" dirty="0">
              <a:latin typeface="Poppins-Light"/>
            </a:endParaRPr>
          </a:p>
          <a:p>
            <a:pPr algn="just"/>
            <a:endParaRPr lang="it-IT" sz="1800" dirty="0">
              <a:latin typeface="Poppins-Light"/>
            </a:endParaRPr>
          </a:p>
        </p:txBody>
      </p:sp>
      <p:pic>
        <p:nvPicPr>
          <p:cNvPr id="2050" name="Picture 2" descr="COVID i numeri dei contagiati al 15 Marzo 2022 - Sanità &amp; Benessere">
            <a:extLst>
              <a:ext uri="{FF2B5EF4-FFF2-40B4-BE49-F238E27FC236}">
                <a16:creationId xmlns:a16="http://schemas.microsoft.com/office/drawing/2014/main" id="{0F7DB5D5-D733-425C-A940-21A952EFD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199426"/>
            <a:ext cx="1090737" cy="6135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 bambini vittime della guerra, gli effetti del trauma e la loro forza e  resilienza - Società Italiana di Pediatria">
            <a:extLst>
              <a:ext uri="{FF2B5EF4-FFF2-40B4-BE49-F238E27FC236}">
                <a16:creationId xmlns:a16="http://schemas.microsoft.com/office/drawing/2014/main" id="{A55B2091-9931-41BF-8350-EBCE56EFE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868" y="3812965"/>
            <a:ext cx="1416462" cy="70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08BC8339-3E0B-62B4-FC15-46D735495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B4DE1EE-8286-7CAC-E3F8-8474F7AD48FB}"/>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B9571473-0E07-4D6B-86BB-644B322FC1C4}"/>
              </a:ext>
            </a:extLst>
          </p:cNvPr>
          <p:cNvSpPr txBox="1"/>
          <p:nvPr/>
        </p:nvSpPr>
        <p:spPr>
          <a:xfrm>
            <a:off x="467544" y="398667"/>
            <a:ext cx="8082898" cy="769441"/>
          </a:xfrm>
          <a:prstGeom prst="rect">
            <a:avLst/>
          </a:prstGeom>
          <a:noFill/>
        </p:spPr>
        <p:txBody>
          <a:bodyPr wrap="square">
            <a:spAutoFit/>
          </a:bodyPr>
          <a:lstStyle/>
          <a:p>
            <a:pPr algn="ctr"/>
            <a:r>
              <a:rPr lang="it-IT" sz="2600" dirty="0">
                <a:latin typeface="Poppins-Light"/>
              </a:rPr>
              <a:t>Inverno demografico e società a clessidra</a:t>
            </a:r>
          </a:p>
          <a:p>
            <a:pPr algn="just"/>
            <a:endParaRPr lang="it-IT" sz="1800" dirty="0">
              <a:latin typeface="Poppins-Light"/>
            </a:endParaRPr>
          </a:p>
        </p:txBody>
      </p:sp>
      <p:sp>
        <p:nvSpPr>
          <p:cNvPr id="2" name="CasellaDiTesto 1">
            <a:extLst>
              <a:ext uri="{FF2B5EF4-FFF2-40B4-BE49-F238E27FC236}">
                <a16:creationId xmlns:a16="http://schemas.microsoft.com/office/drawing/2014/main" id="{F9838E64-645A-4DF9-A39C-6535D399D267}"/>
              </a:ext>
            </a:extLst>
          </p:cNvPr>
          <p:cNvSpPr txBox="1"/>
          <p:nvPr/>
        </p:nvSpPr>
        <p:spPr>
          <a:xfrm>
            <a:off x="7020272" y="6227440"/>
            <a:ext cx="1908212" cy="369332"/>
          </a:xfrm>
          <a:prstGeom prst="rect">
            <a:avLst/>
          </a:prstGeom>
          <a:noFill/>
        </p:spPr>
        <p:txBody>
          <a:bodyPr wrap="square" rtlCol="0">
            <a:spAutoFit/>
          </a:bodyPr>
          <a:lstStyle/>
          <a:p>
            <a:r>
              <a:rPr lang="it-IT" sz="1800" dirty="0"/>
              <a:t>Capitolo I</a:t>
            </a:r>
          </a:p>
        </p:txBody>
      </p:sp>
      <p:pic>
        <p:nvPicPr>
          <p:cNvPr id="3074" name="Picture 2" descr="Crisi demografica e sistema previdenziale: il futuro sociale dell'Italia">
            <a:extLst>
              <a:ext uri="{FF2B5EF4-FFF2-40B4-BE49-F238E27FC236}">
                <a16:creationId xmlns:a16="http://schemas.microsoft.com/office/drawing/2014/main" id="{0DDAB96D-BA83-4047-A623-A876A81CC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246" y="1267028"/>
            <a:ext cx="2251594" cy="2251594"/>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39C2DEEA-B3A8-429A-BB5C-FABCF351F868}"/>
              </a:ext>
            </a:extLst>
          </p:cNvPr>
          <p:cNvSpPr txBox="1"/>
          <p:nvPr/>
        </p:nvSpPr>
        <p:spPr>
          <a:xfrm>
            <a:off x="5621112" y="7808570"/>
            <a:ext cx="2895540" cy="1384995"/>
          </a:xfrm>
          <a:prstGeom prst="rect">
            <a:avLst/>
          </a:prstGeom>
          <a:noFill/>
        </p:spPr>
        <p:txBody>
          <a:bodyPr wrap="square">
            <a:spAutoFit/>
          </a:bodyPr>
          <a:lstStyle/>
          <a:p>
            <a:pPr algn="ctr"/>
            <a:endParaRPr lang="it-IT" sz="1800" dirty="0">
              <a:latin typeface="Poppins-Light"/>
            </a:endParaRPr>
          </a:p>
          <a:p>
            <a:pPr algn="ctr"/>
            <a:r>
              <a:rPr lang="it-IT" dirty="0">
                <a:latin typeface="Poppins-Light"/>
              </a:rPr>
              <a:t>La soluzione può essere l’IA?</a:t>
            </a:r>
          </a:p>
          <a:p>
            <a:pPr algn="just"/>
            <a:endParaRPr lang="it-IT" sz="1800" dirty="0">
              <a:latin typeface="Poppins-Light"/>
            </a:endParaRPr>
          </a:p>
        </p:txBody>
      </p:sp>
      <p:sp>
        <p:nvSpPr>
          <p:cNvPr id="6" name="Rettangolo 5">
            <a:extLst>
              <a:ext uri="{FF2B5EF4-FFF2-40B4-BE49-F238E27FC236}">
                <a16:creationId xmlns:a16="http://schemas.microsoft.com/office/drawing/2014/main" id="{FC0EC57A-49D5-4E47-BF8C-081C2EE12D22}"/>
              </a:ext>
            </a:extLst>
          </p:cNvPr>
          <p:cNvSpPr/>
          <p:nvPr/>
        </p:nvSpPr>
        <p:spPr>
          <a:xfrm rot="20131112">
            <a:off x="-142712" y="1318490"/>
            <a:ext cx="2904656" cy="553998"/>
          </a:xfrm>
          <a:prstGeom prst="rect">
            <a:avLst/>
          </a:prstGeom>
          <a:noFill/>
        </p:spPr>
        <p:txBody>
          <a:bodyPr wrap="square" lIns="91440" tIns="45720" rIns="91440" bIns="45720">
            <a:spAutoFit/>
          </a:bodyPr>
          <a:lstStyle/>
          <a:p>
            <a:pPr algn="ctr"/>
            <a:r>
              <a:rPr lang="it-IT" sz="3000" b="1" cap="none" spc="0" dirty="0">
                <a:ln w="12700">
                  <a:solidFill>
                    <a:schemeClr val="accent3">
                      <a:lumMod val="50000"/>
                    </a:schemeClr>
                  </a:solidFill>
                  <a:prstDash val="solid"/>
                </a:ln>
                <a:solidFill>
                  <a:schemeClr val="accent6">
                    <a:lumMod val="60000"/>
                    <a:lumOff val="40000"/>
                  </a:schemeClr>
                </a:solidFill>
                <a:effectLst>
                  <a:innerShdw blurRad="177800">
                    <a:schemeClr val="accent3">
                      <a:lumMod val="50000"/>
                    </a:schemeClr>
                  </a:innerShdw>
                </a:effectLst>
              </a:rPr>
              <a:t>welfare</a:t>
            </a:r>
          </a:p>
        </p:txBody>
      </p:sp>
      <p:sp>
        <p:nvSpPr>
          <p:cNvPr id="8" name="CasellaDiTesto 7">
            <a:extLst>
              <a:ext uri="{FF2B5EF4-FFF2-40B4-BE49-F238E27FC236}">
                <a16:creationId xmlns:a16="http://schemas.microsoft.com/office/drawing/2014/main" id="{EEF47120-D8B8-4F0A-AD70-0D1740543CFD}"/>
              </a:ext>
            </a:extLst>
          </p:cNvPr>
          <p:cNvSpPr txBox="1"/>
          <p:nvPr/>
        </p:nvSpPr>
        <p:spPr>
          <a:xfrm>
            <a:off x="2903435" y="3477622"/>
            <a:ext cx="2088232" cy="1877437"/>
          </a:xfrm>
          <a:prstGeom prst="rect">
            <a:avLst/>
          </a:prstGeom>
          <a:noFill/>
          <a:ln w="6350">
            <a:solidFill>
              <a:srgbClr val="016742"/>
            </a:solidFill>
          </a:ln>
        </p:spPr>
        <p:txBody>
          <a:bodyPr wrap="square" rtlCol="0">
            <a:spAutoFit/>
          </a:bodyPr>
          <a:lstStyle/>
          <a:p>
            <a:pPr algn="ctr"/>
            <a:endParaRPr lang="it-IT" sz="1000" dirty="0">
              <a:solidFill>
                <a:srgbClr val="FF3399"/>
              </a:solidFill>
              <a:latin typeface="Poppins-Light"/>
            </a:endParaRPr>
          </a:p>
          <a:p>
            <a:pPr algn="ctr"/>
            <a:r>
              <a:rPr lang="it-IT" sz="2400" dirty="0">
                <a:solidFill>
                  <a:srgbClr val="FF3399"/>
                </a:solidFill>
                <a:latin typeface="Poppins-Light"/>
              </a:rPr>
              <a:t>Genere </a:t>
            </a:r>
          </a:p>
          <a:p>
            <a:pPr algn="ctr"/>
            <a:r>
              <a:rPr lang="it-IT" sz="2400" dirty="0">
                <a:solidFill>
                  <a:srgbClr val="00B0F0"/>
                </a:solidFill>
                <a:latin typeface="Poppins-Light"/>
              </a:rPr>
              <a:t>Giovani</a:t>
            </a:r>
          </a:p>
          <a:p>
            <a:pPr algn="ctr"/>
            <a:r>
              <a:rPr lang="it-IT" sz="2400" dirty="0">
                <a:solidFill>
                  <a:srgbClr val="FF9900"/>
                </a:solidFill>
                <a:latin typeface="Poppins-Light"/>
              </a:rPr>
              <a:t>Migranti</a:t>
            </a:r>
          </a:p>
          <a:p>
            <a:pPr algn="ctr"/>
            <a:r>
              <a:rPr lang="it-IT" sz="2400" dirty="0">
                <a:solidFill>
                  <a:schemeClr val="accent6">
                    <a:lumMod val="60000"/>
                    <a:lumOff val="40000"/>
                  </a:schemeClr>
                </a:solidFill>
                <a:latin typeface="Poppins-Light"/>
              </a:rPr>
              <a:t>Territorio </a:t>
            </a:r>
          </a:p>
          <a:p>
            <a:endParaRPr lang="it-IT" sz="1000" dirty="0"/>
          </a:p>
        </p:txBody>
      </p:sp>
      <p:sp>
        <p:nvSpPr>
          <p:cNvPr id="15" name="Rettangolo 14">
            <a:extLst>
              <a:ext uri="{FF2B5EF4-FFF2-40B4-BE49-F238E27FC236}">
                <a16:creationId xmlns:a16="http://schemas.microsoft.com/office/drawing/2014/main" id="{A4417258-1E8E-4DF2-9B75-6082A1D45625}"/>
              </a:ext>
            </a:extLst>
          </p:cNvPr>
          <p:cNvSpPr/>
          <p:nvPr/>
        </p:nvSpPr>
        <p:spPr>
          <a:xfrm>
            <a:off x="1299615" y="1412890"/>
            <a:ext cx="3898651" cy="553998"/>
          </a:xfrm>
          <a:prstGeom prst="rect">
            <a:avLst/>
          </a:prstGeom>
          <a:noFill/>
        </p:spPr>
        <p:txBody>
          <a:bodyPr wrap="square" lIns="91440" tIns="45720" rIns="91440" bIns="45720">
            <a:spAutoFit/>
          </a:bodyPr>
          <a:lstStyle/>
          <a:p>
            <a:pPr algn="ctr"/>
            <a:r>
              <a:rPr lang="it-IT" sz="3000" b="1" cap="none" spc="0" dirty="0">
                <a:ln w="12700">
                  <a:solidFill>
                    <a:schemeClr val="accent3">
                      <a:lumMod val="50000"/>
                    </a:schemeClr>
                  </a:solidFill>
                  <a:prstDash val="solid"/>
                </a:ln>
                <a:solidFill>
                  <a:srgbClr val="00CCFF"/>
                </a:solidFill>
                <a:effectLst>
                  <a:innerShdw blurRad="177800">
                    <a:schemeClr val="accent3">
                      <a:lumMod val="50000"/>
                    </a:schemeClr>
                  </a:innerShdw>
                </a:effectLst>
              </a:rPr>
              <a:t>sussidiarietà</a:t>
            </a:r>
          </a:p>
        </p:txBody>
      </p:sp>
      <p:sp>
        <p:nvSpPr>
          <p:cNvPr id="16" name="Rettangolo 15">
            <a:extLst>
              <a:ext uri="{FF2B5EF4-FFF2-40B4-BE49-F238E27FC236}">
                <a16:creationId xmlns:a16="http://schemas.microsoft.com/office/drawing/2014/main" id="{1829E4E3-EA3D-4745-8436-07CDF4D0DF8E}"/>
              </a:ext>
            </a:extLst>
          </p:cNvPr>
          <p:cNvSpPr/>
          <p:nvPr/>
        </p:nvSpPr>
        <p:spPr>
          <a:xfrm rot="20131112">
            <a:off x="178375" y="2524299"/>
            <a:ext cx="3713634" cy="1015663"/>
          </a:xfrm>
          <a:prstGeom prst="rect">
            <a:avLst/>
          </a:prstGeom>
          <a:noFill/>
        </p:spPr>
        <p:txBody>
          <a:bodyPr wrap="square" lIns="91440" tIns="45720" rIns="91440" bIns="45720">
            <a:spAutoFit/>
          </a:bodyPr>
          <a:lstStyle/>
          <a:p>
            <a:pPr algn="ctr"/>
            <a:r>
              <a:rPr lang="it-IT" sz="3000" b="1" cap="none" spc="0" dirty="0">
                <a:ln w="12700">
                  <a:solidFill>
                    <a:schemeClr val="accent3">
                      <a:lumMod val="50000"/>
                    </a:schemeClr>
                  </a:solidFill>
                  <a:prstDash val="solid"/>
                </a:ln>
                <a:solidFill>
                  <a:srgbClr val="FFC000"/>
                </a:solidFill>
                <a:effectLst>
                  <a:innerShdw blurRad="177800">
                    <a:schemeClr val="accent3">
                      <a:lumMod val="50000"/>
                    </a:schemeClr>
                  </a:innerShdw>
                </a:effectLst>
              </a:rPr>
              <a:t>Rapporto pubblico privato</a:t>
            </a:r>
          </a:p>
        </p:txBody>
      </p:sp>
      <p:pic>
        <p:nvPicPr>
          <p:cNvPr id="3076" name="Picture 4" descr="112.700 Punto Interrogativo Illustrazioni stock, grafiche vettoriali  royalty-free e clip art - iStock | Punto esclamativo, Dubbio, Domanda">
            <a:extLst>
              <a:ext uri="{FF2B5EF4-FFF2-40B4-BE49-F238E27FC236}">
                <a16:creationId xmlns:a16="http://schemas.microsoft.com/office/drawing/2014/main" id="{47C3CC28-0373-4AF3-9FCC-3DCF295204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707" y="3928875"/>
            <a:ext cx="2177133" cy="174312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6D05348C-8D24-459C-8781-56568F0F3D5D}"/>
              </a:ext>
            </a:extLst>
          </p:cNvPr>
          <p:cNvSpPr txBox="1"/>
          <p:nvPr/>
        </p:nvSpPr>
        <p:spPr>
          <a:xfrm>
            <a:off x="4893695" y="5456560"/>
            <a:ext cx="4043064" cy="430887"/>
          </a:xfrm>
          <a:prstGeom prst="rect">
            <a:avLst/>
          </a:prstGeom>
          <a:noFill/>
        </p:spPr>
        <p:txBody>
          <a:bodyPr wrap="square" rtlCol="0">
            <a:spAutoFit/>
          </a:bodyPr>
          <a:lstStyle/>
          <a:p>
            <a:r>
              <a:rPr lang="it-IT" sz="2200" dirty="0"/>
              <a:t>La soluzione può essere l’IA ?</a:t>
            </a:r>
          </a:p>
        </p:txBody>
      </p:sp>
    </p:spTree>
    <p:extLst>
      <p:ext uri="{BB962C8B-B14F-4D97-AF65-F5344CB8AC3E}">
        <p14:creationId xmlns:p14="http://schemas.microsoft.com/office/powerpoint/2010/main" val="76871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334F-3863-A3A9-57A3-51312F45728F}"/>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16FF0926-C7D5-F564-E3F6-34E12FAC6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EED8EB17-F97A-8CEF-CC5A-5965B05EFF44}"/>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6DCB0BAF-1406-77C3-0058-E4A88155E0A4}"/>
              </a:ext>
            </a:extLst>
          </p:cNvPr>
          <p:cNvSpPr txBox="1"/>
          <p:nvPr/>
        </p:nvSpPr>
        <p:spPr>
          <a:xfrm>
            <a:off x="467544" y="398667"/>
            <a:ext cx="8082898" cy="769441"/>
          </a:xfrm>
          <a:prstGeom prst="rect">
            <a:avLst/>
          </a:prstGeom>
          <a:noFill/>
        </p:spPr>
        <p:txBody>
          <a:bodyPr wrap="square">
            <a:spAutoFit/>
          </a:bodyPr>
          <a:lstStyle/>
          <a:p>
            <a:pPr algn="ctr"/>
            <a:r>
              <a:rPr lang="it-IT" sz="2600" dirty="0">
                <a:latin typeface="Poppins-Light"/>
              </a:rPr>
              <a:t>PNRR ed EUROPA</a:t>
            </a:r>
          </a:p>
          <a:p>
            <a:pPr algn="just"/>
            <a:endParaRPr lang="it-IT" sz="1800" dirty="0">
              <a:latin typeface="Poppins-Light"/>
            </a:endParaRPr>
          </a:p>
        </p:txBody>
      </p:sp>
      <p:sp>
        <p:nvSpPr>
          <p:cNvPr id="2" name="CasellaDiTesto 1">
            <a:extLst>
              <a:ext uri="{FF2B5EF4-FFF2-40B4-BE49-F238E27FC236}">
                <a16:creationId xmlns:a16="http://schemas.microsoft.com/office/drawing/2014/main" id="{E168C02D-61E9-BE95-D5A5-8899DF357617}"/>
              </a:ext>
            </a:extLst>
          </p:cNvPr>
          <p:cNvSpPr txBox="1"/>
          <p:nvPr/>
        </p:nvSpPr>
        <p:spPr>
          <a:xfrm>
            <a:off x="7020272" y="6227440"/>
            <a:ext cx="1908212" cy="369332"/>
          </a:xfrm>
          <a:prstGeom prst="rect">
            <a:avLst/>
          </a:prstGeom>
          <a:noFill/>
        </p:spPr>
        <p:txBody>
          <a:bodyPr wrap="square" rtlCol="0">
            <a:spAutoFit/>
          </a:bodyPr>
          <a:lstStyle/>
          <a:p>
            <a:r>
              <a:rPr lang="it-IT" sz="1800" dirty="0"/>
              <a:t>Capitolo I</a:t>
            </a:r>
          </a:p>
        </p:txBody>
      </p:sp>
      <p:sp>
        <p:nvSpPr>
          <p:cNvPr id="3" name="CasellaDiTesto 2">
            <a:extLst>
              <a:ext uri="{FF2B5EF4-FFF2-40B4-BE49-F238E27FC236}">
                <a16:creationId xmlns:a16="http://schemas.microsoft.com/office/drawing/2014/main" id="{8265FFA4-CCD8-92C1-6713-FEC08E63056F}"/>
              </a:ext>
            </a:extLst>
          </p:cNvPr>
          <p:cNvSpPr txBox="1"/>
          <p:nvPr/>
        </p:nvSpPr>
        <p:spPr>
          <a:xfrm>
            <a:off x="698533" y="1165062"/>
            <a:ext cx="7746934" cy="4247317"/>
          </a:xfrm>
          <a:prstGeom prst="rect">
            <a:avLst/>
          </a:prstGeom>
          <a:noFill/>
        </p:spPr>
        <p:txBody>
          <a:bodyPr wrap="square" rtlCol="0">
            <a:spAutoFit/>
          </a:bodyPr>
          <a:lstStyle/>
          <a:p>
            <a:pPr algn="just"/>
            <a:r>
              <a:rPr lang="it-IT" sz="1800" b="0" i="0" u="none" strike="noStrike" baseline="0" dirty="0">
                <a:solidFill>
                  <a:srgbClr val="221F1F"/>
                </a:solidFill>
                <a:latin typeface="Poppins-Light"/>
              </a:rPr>
              <a:t>Una differenza sostanziale tra la “grande recessione” del 2008-09 e degli anni seguenti e la pandemia di COVID-19 è stata la risposta politica coordinata </a:t>
            </a:r>
            <a:r>
              <a:rPr lang="it-IT" sz="1800" dirty="0">
                <a:solidFill>
                  <a:srgbClr val="221F1F"/>
                </a:solidFill>
                <a:latin typeface="Poppins-Light"/>
              </a:rPr>
              <a:t>nell’UE27.</a:t>
            </a:r>
          </a:p>
          <a:p>
            <a:pPr algn="l"/>
            <a:endParaRPr lang="it-IT" dirty="0">
              <a:solidFill>
                <a:srgbClr val="221F1F"/>
              </a:solidFill>
              <a:latin typeface="Poppins-Light"/>
            </a:endParaRPr>
          </a:p>
          <a:p>
            <a:pPr algn="l"/>
            <a:r>
              <a:rPr lang="it-IT" sz="1800" dirty="0">
                <a:solidFill>
                  <a:srgbClr val="221F1F"/>
                </a:solidFill>
                <a:latin typeface="Poppins-Light"/>
              </a:rPr>
              <a:t>Questo per noi il modello. </a:t>
            </a:r>
          </a:p>
          <a:p>
            <a:pPr algn="l"/>
            <a:endParaRPr lang="it-IT" sz="1800" dirty="0">
              <a:solidFill>
                <a:srgbClr val="221F1F"/>
              </a:solidFill>
              <a:latin typeface="Poppins-Light"/>
            </a:endParaRPr>
          </a:p>
          <a:p>
            <a:pPr algn="l"/>
            <a:endParaRPr lang="it-IT" sz="1800" dirty="0">
              <a:solidFill>
                <a:srgbClr val="221F1F"/>
              </a:solidFill>
              <a:latin typeface="Poppins-Light"/>
            </a:endParaRPr>
          </a:p>
          <a:p>
            <a:pPr algn="l"/>
            <a:r>
              <a:rPr lang="it-IT" sz="1800" dirty="0">
                <a:solidFill>
                  <a:srgbClr val="221F1F"/>
                </a:solidFill>
                <a:latin typeface="Poppins-Light"/>
              </a:rPr>
              <a:t>È fondamentale porsi il problema del dopo PNRR.</a:t>
            </a:r>
          </a:p>
          <a:p>
            <a:pPr algn="l"/>
            <a:endParaRPr lang="it-IT" dirty="0">
              <a:solidFill>
                <a:srgbClr val="221F1F"/>
              </a:solidFill>
              <a:latin typeface="Poppins-Light"/>
            </a:endParaRPr>
          </a:p>
          <a:p>
            <a:pPr algn="l"/>
            <a:endParaRPr lang="it-IT" dirty="0">
              <a:solidFill>
                <a:srgbClr val="221F1F"/>
              </a:solidFill>
              <a:latin typeface="Poppins-Light"/>
            </a:endParaRPr>
          </a:p>
          <a:p>
            <a:pPr algn="just"/>
            <a:r>
              <a:rPr lang="it-IT" sz="1800" b="0" i="0" u="none" strike="noStrike" baseline="0" dirty="0">
                <a:solidFill>
                  <a:srgbClr val="221F1F"/>
                </a:solidFill>
                <a:latin typeface="Poppins-Light"/>
              </a:rPr>
              <a:t>Solo se la gestione dei PNRR si tradurrà in una buona pratica ci sarà la speranza di aprire un confronto politico per dare continuità alla mutualizzazione dei debiti pubblici nazionali dei 27 Stati membri e dare stabilità allo strumento del PNRR.</a:t>
            </a:r>
            <a:endParaRPr lang="it-IT" dirty="0"/>
          </a:p>
        </p:txBody>
      </p:sp>
      <p:pic>
        <p:nvPicPr>
          <p:cNvPr id="1026" name="Picture 2" descr="PNRR: Riformare l'Italia del Domani | PCS Sviluppo">
            <a:extLst>
              <a:ext uri="{FF2B5EF4-FFF2-40B4-BE49-F238E27FC236}">
                <a16:creationId xmlns:a16="http://schemas.microsoft.com/office/drawing/2014/main" id="{1C804CAF-8978-1B30-D2F4-5D342EBAF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276872"/>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4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6B62E-4114-FDAF-15CE-8A4290134C28}"/>
            </a:ext>
          </a:extLst>
        </p:cNvPr>
        <p:cNvGrpSpPr/>
        <p:nvPr/>
      </p:nvGrpSpPr>
      <p:grpSpPr>
        <a:xfrm>
          <a:off x="0" y="0"/>
          <a:ext cx="0" cy="0"/>
          <a:chOff x="0" y="0"/>
          <a:chExt cx="0" cy="0"/>
        </a:xfrm>
      </p:grpSpPr>
      <p:pic>
        <p:nvPicPr>
          <p:cNvPr id="1028" name="Picture 4" descr="Logo">
            <a:extLst>
              <a:ext uri="{FF2B5EF4-FFF2-40B4-BE49-F238E27FC236}">
                <a16:creationId xmlns:a16="http://schemas.microsoft.com/office/drawing/2014/main" id="{4341436A-D76A-68DD-80EB-164C9EA290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20" y="5524431"/>
            <a:ext cx="1072341" cy="107234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90FE760-B0F0-6311-67BE-5E0C45669FE6}"/>
              </a:ext>
            </a:extLst>
          </p:cNvPr>
          <p:cNvSpPr txBox="1"/>
          <p:nvPr/>
        </p:nvSpPr>
        <p:spPr>
          <a:xfrm>
            <a:off x="384920" y="6165304"/>
            <a:ext cx="3960440" cy="176972"/>
          </a:xfrm>
          <a:prstGeom prst="rect">
            <a:avLst/>
          </a:prstGeom>
          <a:noFill/>
        </p:spPr>
        <p:txBody>
          <a:bodyPr wrap="square" rtlCol="0">
            <a:spAutoFit/>
          </a:bodyPr>
          <a:lstStyle/>
          <a:p>
            <a:r>
              <a:rPr lang="it-IT" sz="550" dirty="0">
                <a:latin typeface="Arial Black" panose="020B0A04020102020204" pitchFamily="34" charset="0"/>
              </a:rPr>
              <a:t>    </a:t>
            </a:r>
            <a:r>
              <a:rPr lang="it-IT" sz="500" dirty="0">
                <a:latin typeface="Arial Black" panose="020B0A04020102020204" pitchFamily="34" charset="0"/>
              </a:rPr>
              <a:t>PIEMONTE ORIENTALE</a:t>
            </a:r>
          </a:p>
        </p:txBody>
      </p:sp>
      <p:sp>
        <p:nvSpPr>
          <p:cNvPr id="5" name="CasellaDiTesto 4">
            <a:extLst>
              <a:ext uri="{FF2B5EF4-FFF2-40B4-BE49-F238E27FC236}">
                <a16:creationId xmlns:a16="http://schemas.microsoft.com/office/drawing/2014/main" id="{8B375BE0-50F7-9F4F-B579-45D7E2BD9D08}"/>
              </a:ext>
            </a:extLst>
          </p:cNvPr>
          <p:cNvSpPr txBox="1"/>
          <p:nvPr/>
        </p:nvSpPr>
        <p:spPr>
          <a:xfrm>
            <a:off x="530551" y="786307"/>
            <a:ext cx="8082898" cy="1169551"/>
          </a:xfrm>
          <a:prstGeom prst="rect">
            <a:avLst/>
          </a:prstGeom>
          <a:noFill/>
        </p:spPr>
        <p:txBody>
          <a:bodyPr wrap="square">
            <a:spAutoFit/>
          </a:bodyPr>
          <a:lstStyle/>
          <a:p>
            <a:pPr algn="ctr"/>
            <a:r>
              <a:rPr lang="it-IT" sz="2600" dirty="0">
                <a:latin typeface="Poppins-Light"/>
              </a:rPr>
              <a:t>Retribuzioni, lavoro povero e la contrattazione collettiva</a:t>
            </a:r>
          </a:p>
          <a:p>
            <a:pPr algn="just"/>
            <a:endParaRPr lang="it-IT" sz="1800" dirty="0">
              <a:latin typeface="Poppins-Light"/>
            </a:endParaRPr>
          </a:p>
        </p:txBody>
      </p:sp>
      <p:sp>
        <p:nvSpPr>
          <p:cNvPr id="2" name="CasellaDiTesto 1">
            <a:extLst>
              <a:ext uri="{FF2B5EF4-FFF2-40B4-BE49-F238E27FC236}">
                <a16:creationId xmlns:a16="http://schemas.microsoft.com/office/drawing/2014/main" id="{A49F0EAB-3317-53CB-E90E-27B71EBF3607}"/>
              </a:ext>
            </a:extLst>
          </p:cNvPr>
          <p:cNvSpPr txBox="1"/>
          <p:nvPr/>
        </p:nvSpPr>
        <p:spPr>
          <a:xfrm>
            <a:off x="7020272" y="6227440"/>
            <a:ext cx="1908212" cy="369332"/>
          </a:xfrm>
          <a:prstGeom prst="rect">
            <a:avLst/>
          </a:prstGeom>
          <a:noFill/>
        </p:spPr>
        <p:txBody>
          <a:bodyPr wrap="square" rtlCol="0">
            <a:spAutoFit/>
          </a:bodyPr>
          <a:lstStyle/>
          <a:p>
            <a:r>
              <a:rPr lang="it-IT" sz="1800" dirty="0"/>
              <a:t>Capitolo I</a:t>
            </a:r>
          </a:p>
        </p:txBody>
      </p:sp>
      <p:sp>
        <p:nvSpPr>
          <p:cNvPr id="8" name="Ovale 7">
            <a:extLst>
              <a:ext uri="{FF2B5EF4-FFF2-40B4-BE49-F238E27FC236}">
                <a16:creationId xmlns:a16="http://schemas.microsoft.com/office/drawing/2014/main" id="{CB394556-BED8-3E39-D4CF-CF6FB41698F0}"/>
              </a:ext>
            </a:extLst>
          </p:cNvPr>
          <p:cNvSpPr/>
          <p:nvPr/>
        </p:nvSpPr>
        <p:spPr bwMode="auto">
          <a:xfrm>
            <a:off x="674217" y="2210354"/>
            <a:ext cx="1674579" cy="10723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a:ln>
                <a:noFill/>
              </a:ln>
              <a:solidFill>
                <a:schemeClr val="tx1"/>
              </a:solidFill>
              <a:effectLst/>
              <a:latin typeface="Arial" charset="0"/>
              <a:ea typeface="ＭＳ Ｐゴシック" pitchFamily="-62"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ea typeface="ＭＳ Ｐゴシック" pitchFamily="-62" charset="-128"/>
              </a:rPr>
              <a:t>legalità</a:t>
            </a:r>
          </a:p>
        </p:txBody>
      </p:sp>
      <p:sp>
        <p:nvSpPr>
          <p:cNvPr id="9" name="Ovale 8">
            <a:extLst>
              <a:ext uri="{FF2B5EF4-FFF2-40B4-BE49-F238E27FC236}">
                <a16:creationId xmlns:a16="http://schemas.microsoft.com/office/drawing/2014/main" id="{BF95A22D-3D49-E28E-B700-50E39411D625}"/>
              </a:ext>
            </a:extLst>
          </p:cNvPr>
          <p:cNvSpPr/>
          <p:nvPr/>
        </p:nvSpPr>
        <p:spPr bwMode="auto">
          <a:xfrm>
            <a:off x="2285820" y="3007486"/>
            <a:ext cx="1800202" cy="116415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ea typeface="ＭＳ Ｐゴシック" pitchFamily="-62" charset="-128"/>
              </a:rPr>
              <a:t>Divario salariale di genere</a:t>
            </a:r>
          </a:p>
        </p:txBody>
      </p:sp>
      <p:sp>
        <p:nvSpPr>
          <p:cNvPr id="10" name="Ovale 9">
            <a:extLst>
              <a:ext uri="{FF2B5EF4-FFF2-40B4-BE49-F238E27FC236}">
                <a16:creationId xmlns:a16="http://schemas.microsoft.com/office/drawing/2014/main" id="{63C0C23B-7B20-A1DD-BDF9-8B2188BCB4AE}"/>
              </a:ext>
            </a:extLst>
          </p:cNvPr>
          <p:cNvSpPr/>
          <p:nvPr/>
        </p:nvSpPr>
        <p:spPr bwMode="auto">
          <a:xfrm>
            <a:off x="5345693" y="3152523"/>
            <a:ext cx="1674579" cy="10723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ea typeface="ＭＳ Ｐゴシック" pitchFamily="-62" charset="-128"/>
              </a:rPr>
              <a:t>Lavoro sommerso</a:t>
            </a:r>
          </a:p>
        </p:txBody>
      </p:sp>
      <p:sp>
        <p:nvSpPr>
          <p:cNvPr id="11" name="Ovale 10">
            <a:extLst>
              <a:ext uri="{FF2B5EF4-FFF2-40B4-BE49-F238E27FC236}">
                <a16:creationId xmlns:a16="http://schemas.microsoft.com/office/drawing/2014/main" id="{13F95E12-5090-8CB2-7B75-71C2DBB73549}"/>
              </a:ext>
            </a:extLst>
          </p:cNvPr>
          <p:cNvSpPr/>
          <p:nvPr/>
        </p:nvSpPr>
        <p:spPr bwMode="auto">
          <a:xfrm>
            <a:off x="3939055" y="2078717"/>
            <a:ext cx="1674579" cy="10723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a:ln>
                <a:noFill/>
              </a:ln>
              <a:solidFill>
                <a:schemeClr val="tx1"/>
              </a:solidFill>
              <a:effectLst/>
              <a:latin typeface="Arial" charset="0"/>
              <a:ea typeface="ＭＳ Ｐゴシック" pitchFamily="-62"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ea typeface="ＭＳ Ｐゴシック" pitchFamily="-62" charset="-128"/>
              </a:rPr>
              <a:t>produttività</a:t>
            </a:r>
          </a:p>
        </p:txBody>
      </p:sp>
      <p:sp>
        <p:nvSpPr>
          <p:cNvPr id="12" name="Ovale 11">
            <a:extLst>
              <a:ext uri="{FF2B5EF4-FFF2-40B4-BE49-F238E27FC236}">
                <a16:creationId xmlns:a16="http://schemas.microsoft.com/office/drawing/2014/main" id="{E5587A7B-FDB7-1E34-BDDD-118255B0ACE5}"/>
              </a:ext>
            </a:extLst>
          </p:cNvPr>
          <p:cNvSpPr/>
          <p:nvPr/>
        </p:nvSpPr>
        <p:spPr bwMode="auto">
          <a:xfrm>
            <a:off x="6822324" y="2018019"/>
            <a:ext cx="1836898" cy="9894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it-IT" sz="1000" dirty="0">
              <a:latin typeface="Arial" charset="0"/>
              <a:ea typeface="ＭＳ Ｐゴシック" pitchFamily="-62"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ea typeface="ＭＳ Ｐゴシック" pitchFamily="-62" charset="-128"/>
              </a:rPr>
              <a:t>Formazione</a:t>
            </a:r>
          </a:p>
        </p:txBody>
      </p:sp>
      <p:sp>
        <p:nvSpPr>
          <p:cNvPr id="13" name="CasellaDiTesto 12">
            <a:extLst>
              <a:ext uri="{FF2B5EF4-FFF2-40B4-BE49-F238E27FC236}">
                <a16:creationId xmlns:a16="http://schemas.microsoft.com/office/drawing/2014/main" id="{BA77BF07-A583-8DDB-57CD-1D3F25E9AE65}"/>
              </a:ext>
            </a:extLst>
          </p:cNvPr>
          <p:cNvSpPr txBox="1"/>
          <p:nvPr/>
        </p:nvSpPr>
        <p:spPr>
          <a:xfrm>
            <a:off x="683078" y="4675316"/>
            <a:ext cx="8082898" cy="1169551"/>
          </a:xfrm>
          <a:prstGeom prst="rect">
            <a:avLst/>
          </a:prstGeom>
          <a:noFill/>
        </p:spPr>
        <p:txBody>
          <a:bodyPr wrap="square">
            <a:spAutoFit/>
          </a:bodyPr>
          <a:lstStyle/>
          <a:p>
            <a:pPr algn="ctr"/>
            <a:r>
              <a:rPr lang="it-IT" sz="2600" dirty="0">
                <a:latin typeface="Poppins-Light"/>
              </a:rPr>
              <a:t>Non salario minimo per legge, si ad una giusta retribuzione per via contrattuale</a:t>
            </a:r>
          </a:p>
          <a:p>
            <a:pPr algn="just"/>
            <a:endParaRPr lang="it-IT" sz="1800" dirty="0">
              <a:latin typeface="Poppins-Light"/>
            </a:endParaRPr>
          </a:p>
        </p:txBody>
      </p:sp>
    </p:spTree>
    <p:extLst>
      <p:ext uri="{BB962C8B-B14F-4D97-AF65-F5344CB8AC3E}">
        <p14:creationId xmlns:p14="http://schemas.microsoft.com/office/powerpoint/2010/main" val="3434050106"/>
      </p:ext>
    </p:extLst>
  </p:cSld>
  <p:clrMapOvr>
    <a:masterClrMapping/>
  </p:clrMapOvr>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6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62"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bando borgosesia</Template>
  <TotalTime>2659</TotalTime>
  <Words>1173</Words>
  <Application>Microsoft Office PowerPoint</Application>
  <PresentationFormat>Presentazione su schermo (4:3)</PresentationFormat>
  <Paragraphs>261</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Arial Black</vt:lpstr>
      <vt:lpstr>Effra-Heavy</vt:lpstr>
      <vt:lpstr>Poppins-Light</vt:lpstr>
      <vt:lpstr>Poppins-LightItalic</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185</cp:revision>
  <cp:lastPrinted>2021-12-30T09:33:28Z</cp:lastPrinted>
  <dcterms:created xsi:type="dcterms:W3CDTF">2020-04-16T13:52:18Z</dcterms:created>
  <dcterms:modified xsi:type="dcterms:W3CDTF">2025-01-15T11:37:52Z</dcterms:modified>
</cp:coreProperties>
</file>